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74" r:id="rId7"/>
    <p:sldId id="275" r:id="rId8"/>
    <p:sldId id="288" r:id="rId9"/>
    <p:sldId id="276" r:id="rId10"/>
    <p:sldId id="260" r:id="rId11"/>
    <p:sldId id="261" r:id="rId12"/>
    <p:sldId id="262" r:id="rId13"/>
    <p:sldId id="266" r:id="rId14"/>
    <p:sldId id="263" r:id="rId15"/>
    <p:sldId id="267" r:id="rId16"/>
    <p:sldId id="270" r:id="rId17"/>
    <p:sldId id="283" r:id="rId18"/>
    <p:sldId id="284" r:id="rId19"/>
    <p:sldId id="282" r:id="rId20"/>
    <p:sldId id="280" r:id="rId21"/>
    <p:sldId id="281" r:id="rId22"/>
    <p:sldId id="287" r:id="rId23"/>
    <p:sldId id="286" r:id="rId24"/>
    <p:sldId id="279" r:id="rId25"/>
    <p:sldId id="271" r:id="rId26"/>
    <p:sldId id="272" r:id="rId27"/>
    <p:sldId id="28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896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454" autoAdjust="0"/>
  </p:normalViewPr>
  <p:slideViewPr>
    <p:cSldViewPr snapToGrid="0">
      <p:cViewPr varScale="1">
        <p:scale>
          <a:sx n="106" d="100"/>
          <a:sy n="106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Blur radius="22"/>
                    </a14:imgEffect>
                  </a14:imgLayer>
                </a14:imgProps>
              </a:ext>
            </a:extLst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07067" y="2337118"/>
            <a:ext cx="7766936" cy="1646302"/>
          </a:xfrm>
        </p:spPr>
        <p:txBody>
          <a:bodyPr/>
          <a:lstStyle/>
          <a:p>
            <a:pPr algn="ctr"/>
            <a:r>
              <a:rPr lang="ar-SA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AA-GALAXY-Bold" panose="02000800000000000000" pitchFamily="2" charset="0"/>
                <a:cs typeface="KufiStandardGK" pitchFamily="2" charset="-78"/>
              </a:rPr>
              <a:t>أسبوع الفضاء العالمي</a:t>
            </a: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04" y="326107"/>
            <a:ext cx="1670304" cy="1898073"/>
          </a:xfrm>
          <a:prstGeom prst="rect">
            <a:avLst/>
          </a:prstGeom>
          <a:effectLst>
            <a:glow rad="101600">
              <a:schemeClr val="bg1">
                <a:alpha val="95000"/>
              </a:schemeClr>
            </a:glow>
          </a:effectLst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40" y="411864"/>
            <a:ext cx="2325988" cy="1245857"/>
          </a:xfrm>
          <a:prstGeom prst="rect">
            <a:avLst/>
          </a:prstGeom>
          <a:effectLst>
            <a:glow rad="90289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مربع نص 12"/>
          <p:cNvSpPr txBox="1"/>
          <p:nvPr/>
        </p:nvSpPr>
        <p:spPr>
          <a:xfrm>
            <a:off x="3527003" y="1046574"/>
            <a:ext cx="3492449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dirty="0">
                <a:solidFill>
                  <a:schemeClr val="bg1"/>
                </a:solidFill>
              </a:rPr>
              <a:t>المملكة العربية السعودية</a:t>
            </a:r>
          </a:p>
          <a:p>
            <a:pPr algn="ctr" rtl="1"/>
            <a:r>
              <a:rPr lang="ar-SA" dirty="0">
                <a:solidFill>
                  <a:schemeClr val="bg1"/>
                </a:solidFill>
              </a:rPr>
              <a:t>وزارة التعليم</a:t>
            </a:r>
          </a:p>
          <a:p>
            <a:pPr algn="ctr" rtl="1"/>
            <a:r>
              <a:rPr lang="ar-SA" dirty="0">
                <a:solidFill>
                  <a:schemeClr val="bg1"/>
                </a:solidFill>
              </a:rPr>
              <a:t>الإدارة العامة للتعليم بمنطقة تبوك</a:t>
            </a:r>
          </a:p>
          <a:p>
            <a:pPr algn="ctr" rtl="1"/>
            <a:r>
              <a:rPr lang="ar-SA" dirty="0">
                <a:solidFill>
                  <a:schemeClr val="bg1"/>
                </a:solidFill>
              </a:rPr>
              <a:t>شؤون تعليم ( البنين – البنات )</a:t>
            </a:r>
          </a:p>
          <a:p>
            <a:pPr algn="ctr" rtl="1"/>
            <a:r>
              <a:rPr lang="ar-SA" dirty="0">
                <a:solidFill>
                  <a:schemeClr val="bg1"/>
                </a:solidFill>
              </a:rPr>
              <a:t>نشاط الطلاب ( بنين – بنات )</a:t>
            </a:r>
          </a:p>
        </p:txBody>
      </p:sp>
      <p:sp>
        <p:nvSpPr>
          <p:cNvPr id="14" name="عنوان فرعي 13"/>
          <p:cNvSpPr>
            <a:spLocks noGrp="1"/>
          </p:cNvSpPr>
          <p:nvPr>
            <p:ph type="subTitle" idx="1"/>
          </p:nvPr>
        </p:nvSpPr>
        <p:spPr>
          <a:xfrm>
            <a:off x="5273227" y="4446531"/>
            <a:ext cx="5747000" cy="1096899"/>
          </a:xfrm>
        </p:spPr>
        <p:txBody>
          <a:bodyPr>
            <a:normAutofit lnSpcReduction="10000"/>
          </a:bodyPr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تقديم</a:t>
            </a:r>
          </a:p>
          <a:p>
            <a:pPr algn="ctr"/>
            <a:r>
              <a:rPr lang="ar-SA" dirty="0" err="1">
                <a:solidFill>
                  <a:schemeClr val="bg1"/>
                </a:solidFill>
              </a:rPr>
              <a:t>أ</a:t>
            </a:r>
            <a:r>
              <a:rPr lang="ar-SA" dirty="0">
                <a:solidFill>
                  <a:schemeClr val="bg1"/>
                </a:solidFill>
              </a:rPr>
              <a:t>. عمر بن سالم الجهني</a:t>
            </a:r>
          </a:p>
          <a:p>
            <a:pPr algn="ctr"/>
            <a:r>
              <a:rPr lang="ar-SA" dirty="0">
                <a:solidFill>
                  <a:schemeClr val="bg1"/>
                </a:solidFill>
              </a:rPr>
              <a:t>رئيس قسم النشاط العلمي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عنوان فرعي 13">
            <a:extLst>
              <a:ext uri="{FF2B5EF4-FFF2-40B4-BE49-F238E27FC236}">
                <a16:creationId xmlns:a16="http://schemas.microsoft.com/office/drawing/2014/main" id="{BCD4B266-2660-2E21-7AD5-5EFE501A0A7A}"/>
              </a:ext>
            </a:extLst>
          </p:cNvPr>
          <p:cNvSpPr txBox="1">
            <a:spLocks/>
          </p:cNvSpPr>
          <p:nvPr/>
        </p:nvSpPr>
        <p:spPr>
          <a:xfrm>
            <a:off x="653503" y="4446531"/>
            <a:ext cx="5747000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dirty="0">
                <a:solidFill>
                  <a:schemeClr val="bg1"/>
                </a:solidFill>
              </a:rPr>
              <a:t>تقديم</a:t>
            </a:r>
          </a:p>
          <a:p>
            <a:pPr algn="ctr"/>
            <a:r>
              <a:rPr lang="ar-SA" dirty="0" err="1">
                <a:solidFill>
                  <a:schemeClr val="bg1"/>
                </a:solidFill>
              </a:rPr>
              <a:t>أ</a:t>
            </a:r>
            <a:r>
              <a:rPr lang="ar-SA" dirty="0">
                <a:solidFill>
                  <a:schemeClr val="bg1"/>
                </a:solidFill>
              </a:rPr>
              <a:t>. منيرة تراحيب العتيبي</a:t>
            </a:r>
          </a:p>
          <a:p>
            <a:pPr algn="ctr"/>
            <a:r>
              <a:rPr lang="ar-SA" dirty="0">
                <a:solidFill>
                  <a:schemeClr val="bg1"/>
                </a:solidFill>
              </a:rPr>
              <a:t>مشرفة النشاط العلمي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68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677333" y="275493"/>
            <a:ext cx="9781115" cy="638908"/>
          </a:xfrm>
          <a:prstGeom prst="rect">
            <a:avLst/>
          </a:prstGeom>
          <a:solidFill>
            <a:srgbClr val="B78965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0">
                  <a:noFill/>
                </a:ln>
                <a:solidFill>
                  <a:schemeClr val="bg1"/>
                </a:solidFill>
                <a:effectLst/>
              </a:rPr>
              <a:t>يكون بعد ١٠ أكتوبر وباللغة الإنجليزية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9FAE809-C41D-DD89-8246-A27A305AA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4" y="1171842"/>
            <a:ext cx="9821726" cy="4986071"/>
          </a:xfrm>
          <a:prstGeom prst="rect">
            <a:avLst/>
          </a:prstGeom>
        </p:spPr>
      </p:pic>
      <p:sp>
        <p:nvSpPr>
          <p:cNvPr id="14" name="عنوان 1">
            <a:extLst>
              <a:ext uri="{FF2B5EF4-FFF2-40B4-BE49-F238E27FC236}">
                <a16:creationId xmlns:a16="http://schemas.microsoft.com/office/drawing/2014/main" id="{E53E4D00-FCD2-7F77-68F7-B225C684ABC9}"/>
              </a:ext>
            </a:extLst>
          </p:cNvPr>
          <p:cNvSpPr txBox="1">
            <a:spLocks/>
          </p:cNvSpPr>
          <p:nvPr/>
        </p:nvSpPr>
        <p:spPr>
          <a:xfrm>
            <a:off x="1443038" y="1277410"/>
            <a:ext cx="4343132" cy="4337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الدخول على أيقونة 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Hold a WSW Event</a:t>
            </a:r>
            <a:endParaRPr lang="ar-SA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دائرة مجوفة 14">
            <a:extLst>
              <a:ext uri="{FF2B5EF4-FFF2-40B4-BE49-F238E27FC236}">
                <a16:creationId xmlns:a16="http://schemas.microsoft.com/office/drawing/2014/main" id="{383CFAB6-DFE9-8FC1-656F-8E778B0258A2}"/>
              </a:ext>
            </a:extLst>
          </p:cNvPr>
          <p:cNvSpPr/>
          <p:nvPr/>
        </p:nvSpPr>
        <p:spPr>
          <a:xfrm>
            <a:off x="5793440" y="2223338"/>
            <a:ext cx="793097" cy="472372"/>
          </a:xfrm>
          <a:prstGeom prst="donut">
            <a:avLst>
              <a:gd name="adj" fmla="val 16460"/>
            </a:avLst>
          </a:prstGeom>
          <a:solidFill>
            <a:srgbClr val="FFFF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0" algn="ctr" defTabSz="457200" rtl="1" eaLnBrk="1" latinLnBrk="0" hangingPunct="1"/>
            <a:endParaRPr lang="ar-SA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F28663D5-15B9-E640-204C-7667D0D44831}"/>
              </a:ext>
            </a:extLst>
          </p:cNvPr>
          <p:cNvSpPr txBox="1">
            <a:spLocks/>
          </p:cNvSpPr>
          <p:nvPr/>
        </p:nvSpPr>
        <p:spPr>
          <a:xfrm>
            <a:off x="6943724" y="2242647"/>
            <a:ext cx="3514725" cy="4337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الدخول على أيقونة 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Add in Event</a:t>
            </a:r>
            <a:endParaRPr lang="ar-SA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586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677334" y="221704"/>
            <a:ext cx="8596668" cy="6740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طريقة تسجيل المدارس في </a:t>
            </a:r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حدث</a:t>
            </a:r>
            <a:r>
              <a:rPr lang="ar-SA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أسبوع الفضاء</a:t>
            </a: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6145305" y="965774"/>
            <a:ext cx="3384190" cy="4423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ثانياً تسجيل الحدث للمدرسة</a:t>
            </a: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677333" y="974394"/>
            <a:ext cx="5467971" cy="4337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جميع البيانات باللغة الإنجليزية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FD2B57F-6C45-BB97-49B9-2A366E80C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945"/>
          <a:stretch/>
        </p:blipFill>
        <p:spPr>
          <a:xfrm>
            <a:off x="677332" y="1486760"/>
            <a:ext cx="9566805" cy="4528278"/>
          </a:xfrm>
          <a:prstGeom prst="rect">
            <a:avLst/>
          </a:prstGeom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6096000" y="2523705"/>
            <a:ext cx="4405313" cy="497976"/>
          </a:xfrm>
          <a:prstGeom prst="wedgeRectCallout">
            <a:avLst>
              <a:gd name="adj1" fmla="val -68593"/>
              <a:gd name="adj2" fmla="val -11058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ar-S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Alailmi2008@gmail.com.</a:t>
            </a:r>
            <a:endParaRPr kumimoji="0" lang="ar-SA" alt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6908052" y="3064545"/>
            <a:ext cx="4606616" cy="496877"/>
          </a:xfrm>
          <a:prstGeom prst="wedgeRectCallout">
            <a:avLst>
              <a:gd name="adj1" fmla="val -93655"/>
              <a:gd name="adj2" fmla="val -24654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ar-S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00966114753000/51438</a:t>
            </a:r>
            <a:r>
              <a:rPr kumimoji="0" lang="ar-SA" altLang="ar-S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+ رقم المدرسة </a:t>
            </a:r>
            <a:endParaRPr kumimoji="0" lang="ar-SA" alt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D9E5B8A0-E099-80AE-5E16-25DF03D57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1914765"/>
            <a:ext cx="6343649" cy="558801"/>
          </a:xfrm>
          <a:prstGeom prst="wedgeRectCallout">
            <a:avLst>
              <a:gd name="adj1" fmla="val -68593"/>
              <a:gd name="adj2" fmla="val 14764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" sz="2000" dirty="0"/>
              <a:t>Ministry of Education in the Kingdom of Saudi Arabia</a:t>
            </a:r>
            <a:endParaRPr kumimoji="0" lang="ar-SA" alt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0B9E7C28-1C88-5A42-08CA-3C908ACE5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052" y="3634396"/>
            <a:ext cx="4606616" cy="496877"/>
          </a:xfrm>
          <a:prstGeom prst="wedgeRectCallout">
            <a:avLst>
              <a:gd name="adj1" fmla="val -93345"/>
              <a:gd name="adj2" fmla="val -50533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S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اسم المدرسة</a:t>
            </a:r>
            <a:endParaRPr kumimoji="0" lang="ar-SA" alt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F4DEB4EA-6386-5331-7360-7E093AF6C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820" y="4292945"/>
            <a:ext cx="4551848" cy="496877"/>
          </a:xfrm>
          <a:prstGeom prst="wedgeRectCallout">
            <a:avLst>
              <a:gd name="adj1" fmla="val -93345"/>
              <a:gd name="adj2" fmla="val -99416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S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رابط الويب الخاص بالمدرسة</a:t>
            </a:r>
            <a:endParaRPr kumimoji="0" lang="ar-SA" alt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صورة 1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DAE1757-68A4-1E06-D98B-55DDBC304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637" y="4865061"/>
            <a:ext cx="2730500" cy="1574800"/>
          </a:xfrm>
          <a:prstGeom prst="rect">
            <a:avLst/>
          </a:prstGeom>
        </p:spPr>
      </p:pic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09B5A5AF-4EBA-32F5-CBAB-11E7FA92F31B}"/>
              </a:ext>
            </a:extLst>
          </p:cNvPr>
          <p:cNvCxnSpPr/>
          <p:nvPr/>
        </p:nvCxnSpPr>
        <p:spPr>
          <a:xfrm>
            <a:off x="4975668" y="5292103"/>
            <a:ext cx="2453832" cy="322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صورة 1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7606E31-49BE-A6D3-63FE-ABFFABED0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26" y="5524983"/>
            <a:ext cx="3320274" cy="913344"/>
          </a:xfrm>
          <a:prstGeom prst="rect">
            <a:avLst/>
          </a:prstGeom>
        </p:spPr>
      </p:pic>
      <p:cxnSp>
        <p:nvCxnSpPr>
          <p:cNvPr id="21" name="رابط كسهم مستقيم 20">
            <a:extLst>
              <a:ext uri="{FF2B5EF4-FFF2-40B4-BE49-F238E27FC236}">
                <a16:creationId xmlns:a16="http://schemas.microsoft.com/office/drawing/2014/main" id="{753B1084-9593-6BA8-2D24-18853FB28D46}"/>
              </a:ext>
            </a:extLst>
          </p:cNvPr>
          <p:cNvCxnSpPr>
            <a:cxnSpLocks/>
          </p:cNvCxnSpPr>
          <p:nvPr/>
        </p:nvCxnSpPr>
        <p:spPr>
          <a:xfrm flipH="1">
            <a:off x="2731370" y="5757863"/>
            <a:ext cx="1103532" cy="309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79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677334" y="221704"/>
            <a:ext cx="8596668" cy="6740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طريقة تسجيل المدارس في </a:t>
            </a:r>
            <a:r>
              <a:rPr lang="ar-SA" sz="32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حدث</a:t>
            </a:r>
            <a:r>
              <a:rPr lang="ar-SA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أسبوع الفضاء</a:t>
            </a: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6145305" y="965774"/>
            <a:ext cx="3384190" cy="4423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ثانياً تسجيل الحدث للمدرسة</a:t>
            </a: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677333" y="974394"/>
            <a:ext cx="5467971" cy="4337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جميع البيانات باللغة الانجليزية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0ABB9C8-1EB7-94F1-7730-9D0BA56EDA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874"/>
          <a:stretch/>
        </p:blipFill>
        <p:spPr>
          <a:xfrm>
            <a:off x="239495" y="1503569"/>
            <a:ext cx="10761880" cy="3568494"/>
          </a:xfrm>
          <a:prstGeom prst="rect">
            <a:avLst/>
          </a:prstGeom>
        </p:spPr>
      </p:pic>
      <p:sp>
        <p:nvSpPr>
          <p:cNvPr id="10" name="AutoShape 2">
            <a:extLst>
              <a:ext uri="{FF2B5EF4-FFF2-40B4-BE49-F238E27FC236}">
                <a16:creationId xmlns:a16="http://schemas.microsoft.com/office/drawing/2014/main" id="{E7F57DCC-9F7D-5BB0-823E-4E949A99B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4471" y="1943993"/>
            <a:ext cx="3527704" cy="444167"/>
          </a:xfrm>
          <a:prstGeom prst="wedgeRectCallout">
            <a:avLst>
              <a:gd name="adj1" fmla="val -73514"/>
              <a:gd name="adj2" fmla="val -234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S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نختار الدولة</a:t>
            </a:r>
            <a:endParaRPr kumimoji="0" lang="ar-SA" altLang="ar-SA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0F9DF705-4BD2-A325-CBDE-74DEE42F8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4471" y="2462875"/>
            <a:ext cx="3527705" cy="456360"/>
          </a:xfrm>
          <a:prstGeom prst="wedgeRectCallout">
            <a:avLst>
              <a:gd name="adj1" fmla="val -84286"/>
              <a:gd name="adj2" fmla="val -992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S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المنطقة التعليمية </a:t>
            </a:r>
            <a:endParaRPr lang="ar-SA" altLang="ar-S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AA0376C7-B1A4-20E9-BC40-4E6221481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4470" y="2993950"/>
            <a:ext cx="3527705" cy="456360"/>
          </a:xfrm>
          <a:prstGeom prst="wedgeRectCallout">
            <a:avLst>
              <a:gd name="adj1" fmla="val -84286"/>
              <a:gd name="adj2" fmla="val -9920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S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المدينة / المحافظة </a:t>
            </a:r>
            <a:endParaRPr lang="ar-SA" altLang="ar-S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189370E9-23DD-A242-A536-DE24A40EF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4470" y="3525025"/>
            <a:ext cx="3527705" cy="456360"/>
          </a:xfrm>
          <a:prstGeom prst="wedgeRectCallout">
            <a:avLst>
              <a:gd name="adj1" fmla="val -84286"/>
              <a:gd name="adj2" fmla="val -992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SA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عنوان</a:t>
            </a:r>
            <a:r>
              <a:rPr kumimoji="0" lang="ar-SA" altLang="ar-S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altLang="ar-SA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المدرسة</a:t>
            </a:r>
            <a:endParaRPr lang="ar-SA" altLang="ar-S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4154DDBD-C81F-F6F2-0937-0EB9476D0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503" y="4249318"/>
            <a:ext cx="1502243" cy="580293"/>
          </a:xfrm>
          <a:prstGeom prst="wedgeRectCallout">
            <a:avLst>
              <a:gd name="adj1" fmla="val 106835"/>
              <a:gd name="adj2" fmla="val 9873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S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الموقع</a:t>
            </a:r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86D46487-78EC-60E8-DF41-0F1080F72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0475" y="4894143"/>
            <a:ext cx="2727518" cy="785338"/>
          </a:xfrm>
          <a:prstGeom prst="wedgeRectCallout">
            <a:avLst>
              <a:gd name="adj1" fmla="val -63807"/>
              <a:gd name="adj2" fmla="val -104085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SA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رابط نستطيع من خلاله تحديد موقع المدرسة  بدقة عالية</a:t>
            </a:r>
            <a:endParaRPr kumimoji="0" lang="ar-SA" altLang="ar-SA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id="{088E268C-9C86-D2BE-79A1-40EE1471A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133" y="5572175"/>
            <a:ext cx="3527705" cy="62286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S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كما يلي ..</a:t>
            </a:r>
            <a:endParaRPr lang="ar-SA" altLang="ar-S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8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677334" y="221704"/>
            <a:ext cx="8596668" cy="6740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طريقة تسجيل المدارس في </a:t>
            </a:r>
            <a:r>
              <a:rPr lang="ar-SA" sz="32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حدث </a:t>
            </a:r>
            <a:r>
              <a:rPr lang="ar-SA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أسبوع الفضاء</a:t>
            </a: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6145305" y="965774"/>
            <a:ext cx="3384190" cy="4423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ثانياً : تسجيل الحدث للمدرسة</a:t>
            </a: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749550" y="957728"/>
            <a:ext cx="5467971" cy="4337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جميع البيانات باللغة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الانجليزي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461" t="4044" r="41766" b="4963"/>
          <a:stretch/>
        </p:blipFill>
        <p:spPr>
          <a:xfrm>
            <a:off x="677333" y="1486760"/>
            <a:ext cx="5540188" cy="4905890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6568809" y="4337537"/>
            <a:ext cx="2705193" cy="787818"/>
          </a:xfrm>
          <a:prstGeom prst="wedgeRectCallout">
            <a:avLst>
              <a:gd name="adj1" fmla="val -211400"/>
              <a:gd name="adj2" fmla="val 185443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S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خطوط الطول – دوائر العرض </a:t>
            </a:r>
            <a:endParaRPr kumimoji="0" lang="ar-SA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6568808" y="5337101"/>
            <a:ext cx="2705193" cy="539264"/>
          </a:xfrm>
          <a:prstGeom prst="wedgeRectCallout">
            <a:avLst>
              <a:gd name="adj1" fmla="val -170639"/>
              <a:gd name="adj2" fmla="val 125021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S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ننقر هنا بعد تحديد الموقع</a:t>
            </a:r>
            <a:endParaRPr kumimoji="0" lang="ar-SA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3"/>
          <a:srcRect l="10796" t="52758" r="31432" b="33088"/>
          <a:stretch/>
        </p:blipFill>
        <p:spPr>
          <a:xfrm>
            <a:off x="677333" y="2277205"/>
            <a:ext cx="8453220" cy="1035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8991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677334" y="221704"/>
            <a:ext cx="8596668" cy="6740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طريقة تسجيل المدارس في </a:t>
            </a:r>
            <a:r>
              <a:rPr lang="ar-SA" sz="32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حدث</a:t>
            </a:r>
            <a:r>
              <a:rPr lang="ar-SA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أسبوع الفضاء</a:t>
            </a: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6145305" y="965774"/>
            <a:ext cx="3384190" cy="4423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ثانياً : تسجيل الحدث للمدرسة</a:t>
            </a: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677333" y="974394"/>
            <a:ext cx="5467971" cy="4337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جميع البيانات باللغة الإنجليزية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B200923-8E37-8130-65CD-A3F6A0C9B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1486760"/>
            <a:ext cx="9972676" cy="4442528"/>
          </a:xfrm>
          <a:prstGeom prst="rect">
            <a:avLst/>
          </a:prstGeom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220568" y="2939629"/>
            <a:ext cx="3538457" cy="1185863"/>
          </a:xfrm>
          <a:prstGeom prst="wedgeRectCallout">
            <a:avLst>
              <a:gd name="adj1" fmla="val -89458"/>
              <a:gd name="adj2" fmla="val -1382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S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عنوان الحدث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ar-SA" altLang="ar-SA" sz="2000" dirty="0">
                <a:latin typeface="Arial" panose="020B0604020202020204" pitchFamily="34" charset="0"/>
                <a:cs typeface="Arial" panose="020B0604020202020204" pitchFamily="34" charset="0"/>
              </a:rPr>
              <a:t>( الاستدامة والفضاء )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" sz="2000" b="1" dirty="0">
                <a:solidFill>
                  <a:schemeClr val="accent5"/>
                </a:solidFill>
              </a:rPr>
              <a:t>space and sustainability</a:t>
            </a:r>
            <a:endParaRPr kumimoji="0" lang="ar-SA" altLang="ar-SA" sz="2000" b="1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B871DC6D-45C7-3CD7-45C3-EF8C9E705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0570" y="2028838"/>
            <a:ext cx="3538457" cy="442373"/>
          </a:xfrm>
          <a:prstGeom prst="wedgeRectCallout">
            <a:avLst>
              <a:gd name="adj1" fmla="val -79716"/>
              <a:gd name="adj2" fmla="val -3578"/>
            </a:avLst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S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تاريخ بداية الحدث ( لا يتغير)</a:t>
            </a:r>
            <a:endParaRPr kumimoji="0" lang="ar-SA" alt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80DB8369-3396-0D2D-964B-87B6E8A93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0569" y="2505743"/>
            <a:ext cx="3538457" cy="363760"/>
          </a:xfrm>
          <a:prstGeom prst="wedgeRectCallout">
            <a:avLst>
              <a:gd name="adj1" fmla="val -83754"/>
              <a:gd name="adj2" fmla="val 38049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S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تاريخ نهاية</a:t>
            </a:r>
            <a:r>
              <a:rPr kumimoji="0" lang="ar-SA" altLang="ar-SA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ar-SA" altLang="ar-S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الحدث ( لا يتغير)</a:t>
            </a:r>
            <a:endParaRPr kumimoji="0" lang="ar-SA" alt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E3C0C976-C932-79F2-BAFB-EE54296B9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0568" y="4238065"/>
            <a:ext cx="3538457" cy="805423"/>
          </a:xfrm>
          <a:prstGeom prst="wedgeRectCallout">
            <a:avLst>
              <a:gd name="adj1" fmla="val -91091"/>
              <a:gd name="adj2" fmla="val -1237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S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وصف الحدث مع تحديد أوقات كل حدث قمت فيه بالساعة واليوم والتاريخ.</a:t>
            </a:r>
            <a:endParaRPr kumimoji="0" lang="ar-SA" altLang="ar-SA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4865EC2D-67AD-43AE-C8A4-82DEE57BD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0568" y="5141132"/>
            <a:ext cx="3538457" cy="493336"/>
          </a:xfrm>
          <a:prstGeom prst="wedgeRectCallout">
            <a:avLst>
              <a:gd name="adj1" fmla="val -70498"/>
              <a:gd name="adj2" fmla="val 2816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S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صور الفعاليات </a:t>
            </a:r>
            <a:endParaRPr kumimoji="0" lang="ar-SA" altLang="ar-SA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8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74DA347C-9142-61D8-66D7-FD0189D84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94" y="1478140"/>
            <a:ext cx="10590998" cy="5202334"/>
          </a:xfrm>
          <a:prstGeom prst="rect">
            <a:avLst/>
          </a:prstGeom>
        </p:spPr>
      </p:pic>
      <p:sp>
        <p:nvSpPr>
          <p:cNvPr id="2" name="عنوان 1"/>
          <p:cNvSpPr txBox="1">
            <a:spLocks/>
          </p:cNvSpPr>
          <p:nvPr/>
        </p:nvSpPr>
        <p:spPr>
          <a:xfrm>
            <a:off x="677334" y="221704"/>
            <a:ext cx="8596668" cy="6740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طريقة تسجيل المدارس في </a:t>
            </a:r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حدث</a:t>
            </a:r>
            <a:r>
              <a:rPr lang="ar-SA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أسبوع الفضاء</a:t>
            </a: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5900738" y="965774"/>
            <a:ext cx="3736333" cy="4423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ثانياً : تسجيل الحدث للمدرسة</a:t>
            </a: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677333" y="974394"/>
            <a:ext cx="5223405" cy="4337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جميع البيانات باللغة الإنجليزية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6865098" y="1975589"/>
            <a:ext cx="3829983" cy="956812"/>
          </a:xfrm>
          <a:prstGeom prst="wedgeRectCallout">
            <a:avLst>
              <a:gd name="adj1" fmla="val -78140"/>
              <a:gd name="adj2" fmla="val -28516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ar-SA" sz="2000" dirty="0">
                <a:latin typeface="ae_AlMohanad" panose="02060603050605020204" pitchFamily="18" charset="-78"/>
                <a:cs typeface="+mj-cs"/>
              </a:rPr>
              <a:t>لا يمكن ملء الحقول التالية إلا بعد الحدث الخاص بك. يرجى العودة هنا بعد WSW لإكمال هذه</a:t>
            </a:r>
            <a:endParaRPr kumimoji="0" lang="ar-SA" alt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e_AlMohanad" panose="02060603050605020204" pitchFamily="18" charset="-78"/>
              <a:cs typeface="+mj-cs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583016" y="1932893"/>
            <a:ext cx="2560233" cy="493003"/>
          </a:xfrm>
          <a:prstGeom prst="wedgeRectCallout">
            <a:avLst>
              <a:gd name="adj1" fmla="val 79831"/>
              <a:gd name="adj2" fmla="val 6163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SA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الحضور </a:t>
            </a:r>
            <a:r>
              <a:rPr lang="ar-SA" altLang="ar-SA" sz="20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مميز ( نعم – لا )  )</a:t>
            </a:r>
            <a:endParaRPr kumimoji="0" lang="ar-SA" altLang="ar-SA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6865098" y="2974294"/>
            <a:ext cx="3850526" cy="429066"/>
          </a:xfrm>
          <a:prstGeom prst="wedgeRectCallout">
            <a:avLst>
              <a:gd name="adj1" fmla="val -106403"/>
              <a:gd name="adj2" fmla="val -41618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SA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عدد الحضور</a:t>
            </a:r>
            <a:endParaRPr kumimoji="0" lang="ar-SA" altLang="ar-SA" sz="36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885641" y="3486661"/>
            <a:ext cx="3829983" cy="429066"/>
          </a:xfrm>
          <a:prstGeom prst="wedgeRectCallout">
            <a:avLst>
              <a:gd name="adj1" fmla="val -108032"/>
              <a:gd name="adj2" fmla="val -37500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ar-SA" altLang="ar-SA" sz="2000" dirty="0">
                <a:latin typeface="Arial" panose="020B0604020202020204" pitchFamily="34" charset="0"/>
                <a:cs typeface="Arial" panose="020B0604020202020204" pitchFamily="34" charset="0"/>
              </a:rPr>
              <a:t>مرات الحضور في الوسائط المختلفة مميز</a:t>
            </a:r>
            <a:endParaRPr kumimoji="0" lang="ar-SA" alt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43ED5F1E-A8E0-E0A6-3DF6-D590C1DED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055" y="3999513"/>
            <a:ext cx="3829983" cy="429066"/>
          </a:xfrm>
          <a:prstGeom prst="wedgeRectCallout">
            <a:avLst>
              <a:gd name="adj1" fmla="val -108032"/>
              <a:gd name="adj2" fmla="val -37500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ar-SA" altLang="ar-SA" sz="2000" dirty="0">
                <a:latin typeface="Arial" panose="020B0604020202020204" pitchFamily="34" charset="0"/>
                <a:cs typeface="Arial" panose="020B0604020202020204" pitchFamily="34" charset="0"/>
              </a:rPr>
              <a:t>عدد مرات الحضور في الوسائط المختلفة</a:t>
            </a:r>
            <a:endParaRPr kumimoji="0" lang="ar-SA" alt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A7C78972-39AA-9B24-95CA-645AF0781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5641" y="4493373"/>
            <a:ext cx="3829983" cy="493003"/>
          </a:xfrm>
          <a:prstGeom prst="wedgeRectCallout">
            <a:avLst>
              <a:gd name="adj1" fmla="val -114704"/>
              <a:gd name="adj2" fmla="val 2105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SA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تقرير النتائج</a:t>
            </a:r>
            <a:endParaRPr kumimoji="0" lang="ar-SA" altLang="ar-SA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id="{D7D4F103-DD7B-9040-B49C-939CA2DD2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5097" y="5564022"/>
            <a:ext cx="3829983" cy="493003"/>
          </a:xfrm>
          <a:prstGeom prst="wedgeRectCallout">
            <a:avLst>
              <a:gd name="adj1" fmla="val -106124"/>
              <a:gd name="adj2" fmla="val 128285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SA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إرسال الحدث</a:t>
            </a:r>
            <a:endParaRPr kumimoji="0" lang="ar-SA" altLang="ar-SA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6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9" grpId="0" animBg="1"/>
      <p:bldP spid="10" grpId="0" animBg="1"/>
      <p:bldP spid="14" grpId="0" animBg="1"/>
      <p:bldP spid="11" grpId="0" animBg="1"/>
      <p:bldP spid="13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677334" y="221704"/>
            <a:ext cx="8596668" cy="6740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الجديد هذا العام ٢٠٢٢</a:t>
            </a: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7416053" y="1164700"/>
            <a:ext cx="2792518" cy="4423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أولاً : عنوان الحدث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851B3A4-C6B1-7AAB-EBA2-EEDC4DB1F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35" y="1840542"/>
            <a:ext cx="8596668" cy="98488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200" b="1" i="0" u="none" strike="noStrike" normalizeH="0" baseline="0" dirty="0">
                <a:ln/>
                <a:solidFill>
                  <a:schemeClr val="bg1"/>
                </a:solidFill>
                <a:latin typeface="Arial" panose="020B0604020202020204" pitchFamily="34" charset="0"/>
              </a:rPr>
              <a:t>الاستدامة والفضاء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" sz="3200" dirty="0"/>
              <a:t>space and sustainability</a:t>
            </a:r>
            <a:endParaRPr kumimoji="0" lang="ar-SA" altLang="ar-SA" sz="3200" b="1" i="0" u="none" strike="noStrike" normalizeH="0" baseline="0" dirty="0">
              <a:ln/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صورة 12" descr="صورة تحتوي على فتح&#10;&#10;تم إنشاء الوصف تلقائياً">
            <a:extLst>
              <a:ext uri="{FF2B5EF4-FFF2-40B4-BE49-F238E27FC236}">
                <a16:creationId xmlns:a16="http://schemas.microsoft.com/office/drawing/2014/main" id="{188D8B8F-C483-BD6C-F443-3D940CA2D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36" y="2829292"/>
            <a:ext cx="3826329" cy="3807004"/>
          </a:xfrm>
          <a:prstGeom prst="rect">
            <a:avLst/>
          </a:prstGeom>
        </p:spPr>
      </p:pic>
      <p:sp>
        <p:nvSpPr>
          <p:cNvPr id="14" name="عنوان 1">
            <a:extLst>
              <a:ext uri="{FF2B5EF4-FFF2-40B4-BE49-F238E27FC236}">
                <a16:creationId xmlns:a16="http://schemas.microsoft.com/office/drawing/2014/main" id="{AF3D1A6E-7BF2-1D6C-8EF4-9693FE993893}"/>
              </a:ext>
            </a:extLst>
          </p:cNvPr>
          <p:cNvSpPr txBox="1">
            <a:spLocks/>
          </p:cNvSpPr>
          <p:nvPr/>
        </p:nvSpPr>
        <p:spPr>
          <a:xfrm>
            <a:off x="4699740" y="3388754"/>
            <a:ext cx="5750545" cy="9848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ar-SA" sz="2400" dirty="0"/>
              <a:t>لفكرة مستوحاة من كيفية ارتباط الاستدامة في الفضاء ، بكيفية استخدام البشرية للفضاء</a:t>
            </a:r>
            <a:endParaRPr lang="ar-S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عنوان 1">
            <a:extLst>
              <a:ext uri="{FF2B5EF4-FFF2-40B4-BE49-F238E27FC236}">
                <a16:creationId xmlns:a16="http://schemas.microsoft.com/office/drawing/2014/main" id="{80D3B2C8-11AC-7654-3BDE-93ADACFA1887}"/>
              </a:ext>
            </a:extLst>
          </p:cNvPr>
          <p:cNvSpPr txBox="1">
            <a:spLocks/>
          </p:cNvSpPr>
          <p:nvPr/>
        </p:nvSpPr>
        <p:spPr>
          <a:xfrm>
            <a:off x="4699739" y="4685275"/>
            <a:ext cx="5750545" cy="13236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ar-SA" sz="2400" dirty="0">
                <a:solidFill>
                  <a:schemeClr val="bg1"/>
                </a:solidFill>
              </a:rPr>
              <a:t>وذلك : كيف يمكن لاستكشاف الفضاء ورصد الأرض عن بُعد أن يساعد في إحداث التغيير لكوكبنا الأصلي.</a:t>
            </a:r>
            <a:endParaRPr lang="ar-SA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511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8964936" y="259596"/>
            <a:ext cx="2792518" cy="4423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أهداف الأمم المتحدة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851B3A4-C6B1-7AAB-EBA2-EEDC4DB1F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48757"/>
            <a:ext cx="4699739" cy="98488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200" b="1" i="0" u="none" strike="noStrike" normalizeH="0" baseline="0" dirty="0">
                <a:ln/>
                <a:solidFill>
                  <a:schemeClr val="bg1"/>
                </a:solidFill>
                <a:latin typeface="Arial" panose="020B0604020202020204" pitchFamily="34" charset="0"/>
              </a:rPr>
              <a:t>الاستدامة والفضاء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" sz="3200" dirty="0"/>
              <a:t>space and sustainability</a:t>
            </a:r>
            <a:endParaRPr kumimoji="0" lang="ar-SA" altLang="ar-SA" sz="3200" b="1" i="0" u="none" strike="noStrike" normalizeH="0" baseline="0" dirty="0">
              <a:ln/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صورة 12" descr="صورة تحتوي على فتح&#10;&#10;تم إنشاء الوصف تلقائياً">
            <a:extLst>
              <a:ext uri="{FF2B5EF4-FFF2-40B4-BE49-F238E27FC236}">
                <a16:creationId xmlns:a16="http://schemas.microsoft.com/office/drawing/2014/main" id="{188D8B8F-C483-BD6C-F443-3D940CA2D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66" y="74192"/>
            <a:ext cx="3826329" cy="3807004"/>
          </a:xfrm>
          <a:prstGeom prst="rect">
            <a:avLst/>
          </a:prstGeom>
        </p:spPr>
      </p:pic>
      <p:sp>
        <p:nvSpPr>
          <p:cNvPr id="14" name="عنوان 1">
            <a:extLst>
              <a:ext uri="{FF2B5EF4-FFF2-40B4-BE49-F238E27FC236}">
                <a16:creationId xmlns:a16="http://schemas.microsoft.com/office/drawing/2014/main" id="{AF3D1A6E-7BF2-1D6C-8EF4-9693FE993893}"/>
              </a:ext>
            </a:extLst>
          </p:cNvPr>
          <p:cNvSpPr txBox="1">
            <a:spLocks/>
          </p:cNvSpPr>
          <p:nvPr/>
        </p:nvSpPr>
        <p:spPr>
          <a:xfrm>
            <a:off x="4793044" y="860157"/>
            <a:ext cx="7231695" cy="38070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000" b="0" i="0" dirty="0">
                <a:solidFill>
                  <a:srgbClr val="000000"/>
                </a:solidFill>
                <a:effectLst/>
                <a:latin typeface="ProximaNova"/>
              </a:rPr>
              <a:t>اعتمدت جميع الدول الأعضاء في الأمم المتحدة في عام 2015 أهداف التنمية المستدامة</a:t>
            </a:r>
            <a:r>
              <a:rPr lang="ar-SA" sz="2000" dirty="0">
                <a:solidFill>
                  <a:srgbClr val="000000"/>
                </a:solidFill>
                <a:latin typeface="ProximaNova"/>
              </a:rPr>
              <a:t> .</a:t>
            </a:r>
          </a:p>
          <a:p>
            <a:pPr algn="r"/>
            <a:r>
              <a:rPr lang="ar-SA" sz="2000" b="0" i="0" dirty="0">
                <a:solidFill>
                  <a:srgbClr val="000000"/>
                </a:solidFill>
                <a:effectLst/>
                <a:latin typeface="ProximaNova"/>
              </a:rPr>
              <a:t>والتي تُعرف أيضًا باسم الأهداف العالمية ، باعتبارها دعوة عالمية للعمل على إنهاء الفقر وحماية الكوكب وضمان تمتع جميع الناس بالسلام والازدهار بحلول عام 2030.</a:t>
            </a:r>
            <a:br>
              <a:rPr lang="ar-SA" sz="2000" dirty="0"/>
            </a:br>
            <a:r>
              <a:rPr lang="ar-SA" sz="2000" b="0" i="0" dirty="0">
                <a:solidFill>
                  <a:srgbClr val="000000"/>
                </a:solidFill>
                <a:effectLst/>
                <a:latin typeface="ProximaNova"/>
              </a:rPr>
              <a:t>أهداف التنمية المستدامة </a:t>
            </a:r>
            <a:r>
              <a:rPr lang="ar-SA" sz="2000" b="0" i="0" dirty="0">
                <a:solidFill>
                  <a:schemeClr val="bg1"/>
                </a:solidFill>
                <a:effectLst/>
                <a:latin typeface="ProximaNova"/>
              </a:rPr>
              <a:t>السبعة عشر متكاملة </a:t>
            </a:r>
            <a:r>
              <a:rPr lang="ar-SA" sz="2000" b="0" i="0" dirty="0">
                <a:solidFill>
                  <a:srgbClr val="000000"/>
                </a:solidFill>
                <a:effectLst/>
                <a:latin typeface="ProximaNova"/>
              </a:rPr>
              <a:t>( أي أنها تدرك أن العمل في مجال ما سيؤثر على النتائج في مجالات أخرى )</a:t>
            </a:r>
          </a:p>
          <a:p>
            <a:pPr algn="r"/>
            <a:r>
              <a:rPr lang="ar-SA" sz="2000" b="0" i="0" dirty="0">
                <a:solidFill>
                  <a:srgbClr val="000000"/>
                </a:solidFill>
                <a:effectLst/>
                <a:latin typeface="ProximaNova"/>
              </a:rPr>
              <a:t>وأن التنمية يجب أن توازن بين الاستدامة الاجتماعية والاقتصادية والبيئية. </a:t>
            </a:r>
            <a:br>
              <a:rPr lang="ar-SA" sz="2000" dirty="0"/>
            </a:br>
            <a:r>
              <a:rPr lang="ar-SA" sz="2000" b="0" i="0" dirty="0">
                <a:solidFill>
                  <a:srgbClr val="000000"/>
                </a:solidFill>
                <a:effectLst/>
                <a:latin typeface="ProximaNova"/>
              </a:rPr>
              <a:t>الجميع بحاجة للوصول إلى هذه الأهداف الطموحة. إن الإبداع والمعرفة والتكنولوجيا والموارد المالية من كل المجتمع أمر ضروري لتحقيق أهداف التنمية المستدامة في كل سياق</a:t>
            </a:r>
            <a:endParaRPr lang="ar-S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عنوان 1">
            <a:extLst>
              <a:ext uri="{FF2B5EF4-FFF2-40B4-BE49-F238E27FC236}">
                <a16:creationId xmlns:a16="http://schemas.microsoft.com/office/drawing/2014/main" id="{80D3B2C8-11AC-7654-3BDE-93ADACFA1887}"/>
              </a:ext>
            </a:extLst>
          </p:cNvPr>
          <p:cNvSpPr txBox="1">
            <a:spLocks/>
          </p:cNvSpPr>
          <p:nvPr/>
        </p:nvSpPr>
        <p:spPr>
          <a:xfrm>
            <a:off x="4848941" y="4825350"/>
            <a:ext cx="7175798" cy="13236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ar-SA" sz="2400" dirty="0"/>
              <a:t>مثل : </a:t>
            </a:r>
          </a:p>
          <a:p>
            <a:pPr algn="just"/>
            <a:r>
              <a:rPr lang="ar-SA" sz="2400" dirty="0">
                <a:solidFill>
                  <a:schemeClr val="bg1"/>
                </a:solidFill>
              </a:rPr>
              <a:t>قياس تغير المناخ ، وتحديد التلوث في البر والبحر ، ودعم الزراعة في الدول النامية</a:t>
            </a:r>
            <a:endParaRPr lang="ar-SA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303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4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نص, لعبة روليت, مقذوف&#10;&#10;تم إنشاء الوصف تلقائياً">
            <a:extLst>
              <a:ext uri="{FF2B5EF4-FFF2-40B4-BE49-F238E27FC236}">
                <a16:creationId xmlns:a16="http://schemas.microsoft.com/office/drawing/2014/main" id="{6E6D5F29-B9AD-3C4C-434F-34B390935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641" y="480782"/>
            <a:ext cx="3457456" cy="2948218"/>
          </a:xfrm>
          <a:prstGeom prst="rect">
            <a:avLst/>
          </a:prstGeom>
        </p:spPr>
      </p:pic>
      <p:pic>
        <p:nvPicPr>
          <p:cNvPr id="10244" name="Picture 4" descr="أهداف التنمية المستدامة | وزارة الاقتصاد - الإمارات العربية المتحدة">
            <a:extLst>
              <a:ext uri="{FF2B5EF4-FFF2-40B4-BE49-F238E27FC236}">
                <a16:creationId xmlns:a16="http://schemas.microsoft.com/office/drawing/2014/main" id="{35C655DE-D60E-C98C-E0DF-3A776FA11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41" y="0"/>
            <a:ext cx="89329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03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677334" y="221704"/>
            <a:ext cx="8596668" cy="6740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الجديد هذا العام ٢٠٢٢</a:t>
            </a: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8616203" y="3207813"/>
            <a:ext cx="2792518" cy="4423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ثانياً : المشاركات الطلابية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6859901A-4082-10C2-0B54-7467D65BCF72}"/>
              </a:ext>
            </a:extLst>
          </p:cNvPr>
          <p:cNvGraphicFramePr>
            <a:graphicFrameLocks noGrp="1"/>
          </p:cNvGraphicFramePr>
          <p:nvPr/>
        </p:nvGraphicFramePr>
        <p:xfrm>
          <a:off x="582114" y="1172651"/>
          <a:ext cx="7691189" cy="518280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070613">
                  <a:extLst>
                    <a:ext uri="{9D8B030D-6E8A-4147-A177-3AD203B41FA5}">
                      <a16:colId xmlns:a16="http://schemas.microsoft.com/office/drawing/2014/main" val="2322608580"/>
                    </a:ext>
                  </a:extLst>
                </a:gridCol>
                <a:gridCol w="1105854">
                  <a:extLst>
                    <a:ext uri="{9D8B030D-6E8A-4147-A177-3AD203B41FA5}">
                      <a16:colId xmlns:a16="http://schemas.microsoft.com/office/drawing/2014/main" val="3821984343"/>
                    </a:ext>
                  </a:extLst>
                </a:gridCol>
                <a:gridCol w="5514722">
                  <a:extLst>
                    <a:ext uri="{9D8B030D-6E8A-4147-A177-3AD203B41FA5}">
                      <a16:colId xmlns:a16="http://schemas.microsoft.com/office/drawing/2014/main" val="4074220518"/>
                    </a:ext>
                  </a:extLst>
                </a:gridCol>
              </a:tblGrid>
              <a:tr h="8555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ctr"/>
                        </a:tabLst>
                      </a:pPr>
                      <a:r>
                        <a:rPr lang="ar-SA" sz="1800">
                          <a:effectLst/>
                        </a:rPr>
                        <a:t>المرحلة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77" marR="11377" marT="11377" marB="11377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ctr"/>
                        </a:tabLst>
                      </a:pPr>
                      <a:r>
                        <a:rPr lang="ar-SA" sz="1800">
                          <a:effectLst/>
                        </a:rPr>
                        <a:t>الفعاليات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77" marR="11377" marT="11377" marB="11377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ctr"/>
                        </a:tabLst>
                      </a:pPr>
                      <a:r>
                        <a:rPr lang="ar-SA" sz="1800">
                          <a:effectLst/>
                        </a:rPr>
                        <a:t>الشروط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77" marR="11377" marT="11377" marB="11377" anchor="ctr"/>
                </a:tc>
                <a:extLst>
                  <a:ext uri="{0D108BD9-81ED-4DB2-BD59-A6C34878D82A}">
                    <a16:rowId xmlns:a16="http://schemas.microsoft.com/office/drawing/2014/main" val="1055222883"/>
                  </a:ext>
                </a:extLst>
              </a:tr>
              <a:tr h="2494559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ctr"/>
                        </a:tabLst>
                      </a:pPr>
                      <a:r>
                        <a:rPr lang="ar-SA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ctr"/>
                        </a:tabLst>
                      </a:pPr>
                      <a:r>
                        <a:rPr lang="ar-SA" sz="1800" dirty="0">
                          <a:effectLst/>
                        </a:rPr>
                        <a:t>الطفولة المبكرة</a:t>
                      </a:r>
                      <a:endParaRPr lang="en-US" sz="18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ctr"/>
                        </a:tabLst>
                      </a:pPr>
                      <a:r>
                        <a:rPr lang="ar-SA" sz="1800" dirty="0">
                          <a:effectLst/>
                        </a:rPr>
                        <a:t>والابتدائية</a:t>
                      </a:r>
                      <a:endParaRPr lang="en-US" sz="18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ctr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77" marR="11377" marT="11377" marB="11377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ctr"/>
                        </a:tabLst>
                      </a:pPr>
                      <a:r>
                        <a:rPr lang="ar-SA" sz="1800" dirty="0">
                          <a:effectLst/>
                        </a:rPr>
                        <a:t>الرسوم البيئية</a:t>
                      </a:r>
                      <a:endParaRPr lang="en-US" sz="1800" dirty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ctr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77" marR="11377" marT="11377" marB="11377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ctr"/>
                        </a:tabLst>
                      </a:pPr>
                      <a:r>
                        <a:rPr lang="ar-SA" sz="1800" dirty="0">
                          <a:effectLst/>
                        </a:rPr>
                        <a:t>1. شرط التوافق بين الرسوم مع شعار الأسبوع العالمي للفضاء.</a:t>
                      </a:r>
                      <a:endParaRPr lang="en-US" sz="18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ctr"/>
                        </a:tabLst>
                      </a:pPr>
                      <a:r>
                        <a:rPr lang="ar-SA" sz="1800" dirty="0">
                          <a:effectLst/>
                        </a:rPr>
                        <a:t>2. يجب أن تكون الرسوم على ورق حجم </a:t>
                      </a:r>
                      <a:r>
                        <a:rPr lang="en-US" sz="1800" dirty="0">
                          <a:effectLst/>
                        </a:rPr>
                        <a:t>A3</a:t>
                      </a:r>
                      <a:r>
                        <a:rPr lang="ar-SA" sz="1800" dirty="0">
                          <a:effectLst/>
                        </a:rPr>
                        <a:t> (30×40)    أبيض باستخدام قلم ألوان أو ألوان مائية.</a:t>
                      </a:r>
                      <a:endParaRPr lang="en-US" sz="18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ctr"/>
                        </a:tabLst>
                      </a:pPr>
                      <a:r>
                        <a:rPr lang="ar-SA" sz="1800" dirty="0">
                          <a:effectLst/>
                        </a:rPr>
                        <a:t>3. يمنع استخدام قلم الرصاص في رسوم الفضاء.</a:t>
                      </a:r>
                      <a:endParaRPr lang="en-US" sz="18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ctr"/>
                        </a:tabLst>
                      </a:pPr>
                      <a:r>
                        <a:rPr lang="ar-SA" sz="1800" dirty="0">
                          <a:effectLst/>
                        </a:rPr>
                        <a:t>4. تتضمن لوحة الرسم بيانات المتسابق (الاسم ــ الجنس ــ المرحلة ــ العمرــ المدرسة ــ الإدارة التعليمية ــ المنطقة ــ الدولة).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77" marR="11377" marT="11377" marB="11377" anchor="ctr"/>
                </a:tc>
                <a:extLst>
                  <a:ext uri="{0D108BD9-81ED-4DB2-BD59-A6C34878D82A}">
                    <a16:rowId xmlns:a16="http://schemas.microsoft.com/office/drawing/2014/main" val="1341843015"/>
                  </a:ext>
                </a:extLst>
              </a:tr>
              <a:tr h="1301321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ctr"/>
                        </a:tabLst>
                      </a:pPr>
                      <a:r>
                        <a:rPr lang="ar-SA" sz="1800">
                          <a:effectLst/>
                        </a:rPr>
                        <a:t>المقالة العلمية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77" marR="11377" marT="11377" marB="11377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ctr"/>
                        </a:tabLst>
                      </a:pPr>
                      <a:r>
                        <a:rPr lang="ar-SA" sz="1800" dirty="0">
                          <a:effectLst/>
                        </a:rPr>
                        <a:t>1ـ شرط التوافق بين المقالة مع شعار يوم الأسبوع العالمي للفضاء.</a:t>
                      </a:r>
                      <a:endParaRPr lang="en-US" sz="18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ctr"/>
                        </a:tabLst>
                      </a:pPr>
                      <a:r>
                        <a:rPr lang="ar-SA" sz="1800" dirty="0">
                          <a:effectLst/>
                        </a:rPr>
                        <a:t>2. ألا تتجاوز خمس صفحات.</a:t>
                      </a:r>
                      <a:endParaRPr lang="en-US" sz="18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ctr"/>
                        </a:tabLst>
                      </a:pPr>
                      <a:r>
                        <a:rPr lang="ar-SA" sz="1800" dirty="0">
                          <a:effectLst/>
                        </a:rPr>
                        <a:t>3ـ أن يكون على ورق حجم </a:t>
                      </a:r>
                      <a:r>
                        <a:rPr lang="en-US" sz="1800" dirty="0">
                          <a:effectLst/>
                        </a:rPr>
                        <a:t>A4</a:t>
                      </a:r>
                      <a:r>
                        <a:rPr lang="ar-SA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ctr"/>
                        </a:tabLst>
                      </a:pPr>
                      <a:r>
                        <a:rPr lang="ar-SA" sz="1800" dirty="0">
                          <a:effectLst/>
                        </a:rPr>
                        <a:t>4ـ  أن تتضمن صور ورسوم بيانية.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77" marR="11377" marT="11377" marB="11377" anchor="ctr"/>
                </a:tc>
                <a:extLst>
                  <a:ext uri="{0D108BD9-81ED-4DB2-BD59-A6C34878D82A}">
                    <a16:rowId xmlns:a16="http://schemas.microsoft.com/office/drawing/2014/main" val="4207659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6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4638400" y="356503"/>
            <a:ext cx="5914741" cy="791728"/>
          </a:xfrm>
          <a:prstGeom prst="rect">
            <a:avLst/>
          </a:prstGeom>
        </p:spPr>
        <p:txBody>
          <a:bodyPr/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cs typeface="KufiStandardGK" pitchFamily="2" charset="-78"/>
              </a:rPr>
              <a:t>أسبوع الفضاء العالمي ٢٠٢٢</a:t>
            </a: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5824122" y="1160584"/>
            <a:ext cx="3543299" cy="791728"/>
          </a:xfrm>
          <a:prstGeom prst="rect">
            <a:avLst/>
          </a:prstGeom>
        </p:spPr>
        <p:txBody>
          <a:bodyPr/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A-GALAXY-Bold" panose="02000800000000000000" pitchFamily="2" charset="0"/>
                <a:cs typeface="KufiStandardGK" pitchFamily="2" charset="-78"/>
              </a:rPr>
              <a:t>ملحوظات مهمة</a:t>
            </a: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D31787DC-1CA0-F2E8-1999-4D0B95E19121}"/>
              </a:ext>
            </a:extLst>
          </p:cNvPr>
          <p:cNvSpPr txBox="1">
            <a:spLocks/>
          </p:cNvSpPr>
          <p:nvPr/>
        </p:nvSpPr>
        <p:spPr>
          <a:xfrm>
            <a:off x="642165" y="1904270"/>
            <a:ext cx="8596668" cy="67407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000" dirty="0">
                <a:ln w="0"/>
                <a:solidFill>
                  <a:schemeClr val="bg1"/>
                </a:solidFill>
              </a:rPr>
              <a:t>١- تسجيل الدخول يكون ببيانات الدخول السابقة إذا كانت المدرسة مسجلة سابقاً</a:t>
            </a:r>
          </a:p>
        </p:txBody>
      </p:sp>
      <p:sp>
        <p:nvSpPr>
          <p:cNvPr id="7" name="عنوان 1">
            <a:extLst>
              <a:ext uri="{FF2B5EF4-FFF2-40B4-BE49-F238E27FC236}">
                <a16:creationId xmlns:a16="http://schemas.microsoft.com/office/drawing/2014/main" id="{63AD8FD7-3E3D-4E4F-DB93-DA783B6DDF19}"/>
              </a:ext>
            </a:extLst>
          </p:cNvPr>
          <p:cNvSpPr txBox="1">
            <a:spLocks/>
          </p:cNvSpPr>
          <p:nvPr/>
        </p:nvSpPr>
        <p:spPr>
          <a:xfrm>
            <a:off x="642165" y="2706000"/>
            <a:ext cx="8596668" cy="67407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000" dirty="0">
                <a:ln w="0"/>
                <a:solidFill>
                  <a:schemeClr val="tx1"/>
                </a:solidFill>
              </a:rPr>
              <a:t>٢- التقيد باللغة الإنجليزية في تسجيل بيانات الحدث</a:t>
            </a:r>
          </a:p>
        </p:txBody>
      </p:sp>
      <p:sp>
        <p:nvSpPr>
          <p:cNvPr id="8" name="عنوان 1">
            <a:extLst>
              <a:ext uri="{FF2B5EF4-FFF2-40B4-BE49-F238E27FC236}">
                <a16:creationId xmlns:a16="http://schemas.microsoft.com/office/drawing/2014/main" id="{D533B9C4-CDA6-AFBD-F5F4-4A66827D1DCE}"/>
              </a:ext>
            </a:extLst>
          </p:cNvPr>
          <p:cNvSpPr txBox="1">
            <a:spLocks/>
          </p:cNvSpPr>
          <p:nvPr/>
        </p:nvSpPr>
        <p:spPr>
          <a:xfrm>
            <a:off x="642165" y="3541432"/>
            <a:ext cx="8596668" cy="67407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000" dirty="0">
                <a:ln w="0"/>
                <a:solidFill>
                  <a:schemeClr val="tx1"/>
                </a:solidFill>
              </a:rPr>
              <a:t>٣- تسجيل الحدث في الموقع يكون بعد ١٠ أكتوبر </a:t>
            </a:r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68CF7727-B908-0AB4-02EB-3B3428A6EA3A}"/>
              </a:ext>
            </a:extLst>
          </p:cNvPr>
          <p:cNvSpPr txBox="1">
            <a:spLocks/>
          </p:cNvSpPr>
          <p:nvPr/>
        </p:nvSpPr>
        <p:spPr>
          <a:xfrm>
            <a:off x="642165" y="4407307"/>
            <a:ext cx="8596668" cy="674077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000" dirty="0">
                <a:ln w="0"/>
                <a:solidFill>
                  <a:schemeClr val="bg1"/>
                </a:solidFill>
              </a:rPr>
              <a:t>٤- التقيد بعنوان الحدث ( الاستدامة والفضاء " والتقيد بالشعار في تسجيل الحدث</a:t>
            </a:r>
          </a:p>
        </p:txBody>
      </p:sp>
    </p:spTree>
    <p:extLst>
      <p:ext uri="{BB962C8B-B14F-4D97-AF65-F5344CB8AC3E}">
        <p14:creationId xmlns:p14="http://schemas.microsoft.com/office/powerpoint/2010/main" val="192323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677334" y="221704"/>
            <a:ext cx="8596668" cy="6740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الجديد هذا العام ٢٠٢٢</a:t>
            </a: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8616203" y="3207813"/>
            <a:ext cx="2792518" cy="4423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ثانياً : المشاركات الطلابية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4F1480C0-D812-9449-D7AE-9CE5C777F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870629"/>
              </p:ext>
            </p:extLst>
          </p:nvPr>
        </p:nvGraphicFramePr>
        <p:xfrm>
          <a:off x="434448" y="2034578"/>
          <a:ext cx="8068203" cy="326433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123094">
                  <a:extLst>
                    <a:ext uri="{9D8B030D-6E8A-4147-A177-3AD203B41FA5}">
                      <a16:colId xmlns:a16="http://schemas.microsoft.com/office/drawing/2014/main" val="2869831356"/>
                    </a:ext>
                  </a:extLst>
                </a:gridCol>
                <a:gridCol w="897184">
                  <a:extLst>
                    <a:ext uri="{9D8B030D-6E8A-4147-A177-3AD203B41FA5}">
                      <a16:colId xmlns:a16="http://schemas.microsoft.com/office/drawing/2014/main" val="430013785"/>
                    </a:ext>
                  </a:extLst>
                </a:gridCol>
                <a:gridCol w="6047925">
                  <a:extLst>
                    <a:ext uri="{9D8B030D-6E8A-4147-A177-3AD203B41FA5}">
                      <a16:colId xmlns:a16="http://schemas.microsoft.com/office/drawing/2014/main" val="1467236980"/>
                    </a:ext>
                  </a:extLst>
                </a:gridCol>
              </a:tblGrid>
              <a:tr h="326433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ctr"/>
                        </a:tabLst>
                      </a:pPr>
                      <a:r>
                        <a:rPr lang="ar-SA" sz="1600" dirty="0">
                          <a:solidFill>
                            <a:schemeClr val="tx1"/>
                          </a:solidFill>
                          <a:effectLst/>
                        </a:rPr>
                        <a:t>المرحلة المتوسطة والثانوية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ctr"/>
                        </a:tabLst>
                      </a:pPr>
                      <a:r>
                        <a:rPr lang="ar-SA" sz="1600" dirty="0">
                          <a:solidFill>
                            <a:schemeClr val="tx1"/>
                          </a:solidFill>
                          <a:effectLst/>
                        </a:rPr>
                        <a:t>يرامج وأنشطة داخلية وخارجية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ctr"/>
                        </a:tabLst>
                      </a:pPr>
                      <a:r>
                        <a:rPr lang="ar-SA" sz="1600" dirty="0">
                          <a:solidFill>
                            <a:schemeClr val="tx1"/>
                          </a:solidFill>
                          <a:effectLst/>
                        </a:rPr>
                        <a:t>على أن تشمل:-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buFont typeface="+mj-lt"/>
                        <a:buAutoNum type="arabicPeriod"/>
                        <a:tabLst>
                          <a:tab pos="270510" algn="ctr"/>
                        </a:tabLst>
                      </a:pPr>
                      <a:r>
                        <a:rPr lang="ar-SA" sz="1600" dirty="0">
                          <a:solidFill>
                            <a:schemeClr val="tx1"/>
                          </a:solidFill>
                          <a:effectLst/>
                        </a:rPr>
                        <a:t>محاضرات وندوات علمية طلابية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buFont typeface="+mj-lt"/>
                        <a:buAutoNum type="arabicPeriod"/>
                        <a:tabLst>
                          <a:tab pos="270510" algn="ctr"/>
                        </a:tabLst>
                      </a:pPr>
                      <a:r>
                        <a:rPr lang="ar-SA" sz="1600" dirty="0">
                          <a:solidFill>
                            <a:schemeClr val="tx1"/>
                          </a:solidFill>
                          <a:effectLst/>
                        </a:rPr>
                        <a:t>ورش عمل حول محور وشعار الأسبوع السنوي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buFont typeface="+mj-lt"/>
                        <a:buAutoNum type="arabicPeriod"/>
                        <a:tabLst>
                          <a:tab pos="270510" algn="ctr"/>
                        </a:tabLst>
                      </a:pPr>
                      <a:r>
                        <a:rPr lang="ar-SA" sz="1600" dirty="0">
                          <a:solidFill>
                            <a:schemeClr val="tx1"/>
                          </a:solidFill>
                          <a:effectLst/>
                        </a:rPr>
                        <a:t>فيديوهات ومقاطع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buFont typeface="+mj-lt"/>
                        <a:buAutoNum type="arabicPeriod"/>
                        <a:tabLst>
                          <a:tab pos="270510" algn="ctr"/>
                        </a:tabLst>
                      </a:pPr>
                      <a:r>
                        <a:rPr lang="ar-SA" sz="1600" dirty="0">
                          <a:solidFill>
                            <a:schemeClr val="tx1"/>
                          </a:solidFill>
                          <a:effectLst/>
                        </a:rPr>
                        <a:t>مهرجانات علمية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buFont typeface="+mj-lt"/>
                        <a:buAutoNum type="arabicPeriod"/>
                        <a:tabLst>
                          <a:tab pos="270510" algn="ctr"/>
                        </a:tabLst>
                      </a:pPr>
                      <a:r>
                        <a:rPr lang="ar-SA" sz="1600" dirty="0">
                          <a:solidFill>
                            <a:schemeClr val="tx1"/>
                          </a:solidFill>
                          <a:effectLst/>
                        </a:rPr>
                        <a:t>مقالات علمية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buFont typeface="+mj-lt"/>
                        <a:buAutoNum type="arabicPeriod"/>
                        <a:tabLst>
                          <a:tab pos="270510" algn="ctr"/>
                        </a:tabLst>
                      </a:pPr>
                      <a:r>
                        <a:rPr lang="ar-SA" sz="1600" dirty="0">
                          <a:solidFill>
                            <a:schemeClr val="tx1"/>
                          </a:solidFill>
                          <a:effectLst/>
                        </a:rPr>
                        <a:t>بحوث علمية متقدمة حول محور وعنوان الأسبوع السنوي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270510" algn="ctr"/>
                        </a:tabLst>
                      </a:pPr>
                      <a:r>
                        <a:rPr lang="ar-SA" sz="1600" dirty="0">
                          <a:solidFill>
                            <a:schemeClr val="tx1"/>
                          </a:solidFill>
                          <a:effectLst/>
                        </a:rPr>
                        <a:t>رصد فلكي من خلال القبب الفلكية والرصد الخارجي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712086"/>
                  </a:ext>
                </a:extLst>
              </a:tr>
            </a:tbl>
          </a:graphicData>
        </a:graphic>
      </p:graphicFrame>
      <p:graphicFrame>
        <p:nvGraphicFramePr>
          <p:cNvPr id="6" name="جدول 5">
            <a:extLst>
              <a:ext uri="{FF2B5EF4-FFF2-40B4-BE49-F238E27FC236}">
                <a16:creationId xmlns:a16="http://schemas.microsoft.com/office/drawing/2014/main" id="{886AB9D6-CCCE-2CFC-3FE3-9751DD589A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489969"/>
              </p:ext>
            </p:extLst>
          </p:nvPr>
        </p:nvGraphicFramePr>
        <p:xfrm>
          <a:off x="434448" y="1559082"/>
          <a:ext cx="8068203" cy="36303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266825">
                  <a:extLst>
                    <a:ext uri="{9D8B030D-6E8A-4147-A177-3AD203B41FA5}">
                      <a16:colId xmlns:a16="http://schemas.microsoft.com/office/drawing/2014/main" val="4214306437"/>
                    </a:ext>
                  </a:extLst>
                </a:gridCol>
                <a:gridCol w="1006476">
                  <a:extLst>
                    <a:ext uri="{9D8B030D-6E8A-4147-A177-3AD203B41FA5}">
                      <a16:colId xmlns:a16="http://schemas.microsoft.com/office/drawing/2014/main" val="2886720754"/>
                    </a:ext>
                  </a:extLst>
                </a:gridCol>
                <a:gridCol w="5794902">
                  <a:extLst>
                    <a:ext uri="{9D8B030D-6E8A-4147-A177-3AD203B41FA5}">
                      <a16:colId xmlns:a16="http://schemas.microsoft.com/office/drawing/2014/main" val="6607932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ctr"/>
                        </a:tabLst>
                      </a:pPr>
                      <a:r>
                        <a:rPr lang="ar-SA" sz="1600" dirty="0">
                          <a:effectLst/>
                        </a:rPr>
                        <a:t>المرحلة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ctr"/>
                        </a:tabLst>
                      </a:pPr>
                      <a:r>
                        <a:rPr lang="ar-SA" sz="1600" dirty="0">
                          <a:effectLst/>
                        </a:rPr>
                        <a:t>الفعاليات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ctr"/>
                        </a:tabLst>
                      </a:pPr>
                      <a:r>
                        <a:rPr lang="ar-SA" sz="1600" dirty="0">
                          <a:effectLst/>
                        </a:rPr>
                        <a:t>الشروط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4201850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89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677334" y="221704"/>
            <a:ext cx="8596668" cy="6740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الجديد هذا العام ٢٠٢٢</a:t>
            </a: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3686175" y="1350439"/>
            <a:ext cx="3514725" cy="4423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ثالثاً : تكريم المشاركات المميزة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40ABDEC8-D044-7FA8-2B75-BE7DF56BE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5098" y="1975589"/>
            <a:ext cx="3829983" cy="46757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ar-SA" sz="2000" dirty="0">
                <a:latin typeface="ae_AlMohanad" panose="02060603050605020204" pitchFamily="18" charset="-78"/>
                <a:cs typeface="+mj-cs"/>
              </a:rPr>
              <a:t>على مستوى المدرسة</a:t>
            </a:r>
            <a:endParaRPr kumimoji="0" lang="ar-SA" alt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e_AlMohanad" panose="02060603050605020204" pitchFamily="18" charset="-78"/>
              <a:cs typeface="+mj-cs"/>
            </a:endParaRP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DB5E1757-C37F-3241-B134-8CD3C0A12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36" y="1989028"/>
            <a:ext cx="3829983" cy="46757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ar-SA" sz="2000" dirty="0">
                <a:latin typeface="ae_AlMohanad" panose="02060603050605020204" pitchFamily="18" charset="-78"/>
                <a:cs typeface="+mj-cs"/>
              </a:rPr>
              <a:t>على مستوى الإدارة</a:t>
            </a:r>
            <a:endParaRPr kumimoji="0" lang="ar-SA" alt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e_AlMohanad" panose="02060603050605020204" pitchFamily="18" charset="-78"/>
              <a:cs typeface="+mj-cs"/>
            </a:endParaRPr>
          </a:p>
        </p:txBody>
      </p:sp>
      <p:sp>
        <p:nvSpPr>
          <p:cNvPr id="8" name="عنوان 1">
            <a:extLst>
              <a:ext uri="{FF2B5EF4-FFF2-40B4-BE49-F238E27FC236}">
                <a16:creationId xmlns:a16="http://schemas.microsoft.com/office/drawing/2014/main" id="{E33B6702-E146-F608-ABD8-3F4F170D07E2}"/>
              </a:ext>
            </a:extLst>
          </p:cNvPr>
          <p:cNvSpPr txBox="1">
            <a:spLocks/>
          </p:cNvSpPr>
          <p:nvPr/>
        </p:nvSpPr>
        <p:spPr>
          <a:xfrm>
            <a:off x="2757487" y="3207813"/>
            <a:ext cx="5372100" cy="4423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المدرسة ترفع أعمالها لإدارة النشاط ( بنين / بنات )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3B73ED9F-CE05-DF8F-8819-DBB1E5295997}"/>
              </a:ext>
            </a:extLst>
          </p:cNvPr>
          <p:cNvSpPr txBox="1">
            <a:spLocks/>
          </p:cNvSpPr>
          <p:nvPr/>
        </p:nvSpPr>
        <p:spPr>
          <a:xfrm>
            <a:off x="2757487" y="4193649"/>
            <a:ext cx="5372100" cy="4423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رفع الأعمال المميزة للوزارة</a:t>
            </a:r>
          </a:p>
        </p:txBody>
      </p:sp>
    </p:spTree>
    <p:extLst>
      <p:ext uri="{BB962C8B-B14F-4D97-AF65-F5344CB8AC3E}">
        <p14:creationId xmlns:p14="http://schemas.microsoft.com/office/powerpoint/2010/main" val="254339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7636042" y="256973"/>
            <a:ext cx="3178002" cy="6740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خلاصة التواريخ</a:t>
            </a: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5125454" y="1206695"/>
            <a:ext cx="4485272" cy="4423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١- التسجيل بيانات المدرسة في الموقع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40ABDEC8-D044-7FA8-2B75-BE7DF56BE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317" y="1197063"/>
            <a:ext cx="3368842" cy="46757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ar-SA" sz="2000" dirty="0">
                <a:latin typeface="ae_AlMohanad" panose="02060603050605020204" pitchFamily="18" charset="-78"/>
                <a:cs typeface="+mj-cs"/>
              </a:rPr>
              <a:t>مفتوح</a:t>
            </a:r>
            <a:endParaRPr kumimoji="0" lang="ar-SA" alt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e_AlMohanad" panose="02060603050605020204" pitchFamily="18" charset="-78"/>
              <a:cs typeface="+mj-cs"/>
            </a:endParaRP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775FB3F2-7B82-8D7B-2332-A6B6E3723D19}"/>
              </a:ext>
            </a:extLst>
          </p:cNvPr>
          <p:cNvSpPr txBox="1">
            <a:spLocks/>
          </p:cNvSpPr>
          <p:nvPr/>
        </p:nvSpPr>
        <p:spPr>
          <a:xfrm>
            <a:off x="5125454" y="1924713"/>
            <a:ext cx="4485272" cy="4423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٢- تسجيل حدث المدرسة في الموقع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B781BD9F-431C-7979-EC07-3C2FBF4B6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316" y="1924713"/>
            <a:ext cx="3368841" cy="46757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ar-SA" sz="2000" dirty="0">
                <a:latin typeface="ae_AlMohanad" panose="02060603050605020204" pitchFamily="18" charset="-78"/>
                <a:cs typeface="+mj-cs"/>
              </a:rPr>
              <a:t>بعد ١٠ أكتوبر – لمدة أسبوع</a:t>
            </a:r>
            <a:endParaRPr kumimoji="0" lang="ar-SA" alt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e_AlMohanad" panose="02060603050605020204" pitchFamily="18" charset="-78"/>
              <a:cs typeface="+mj-cs"/>
            </a:endParaRPr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D329885E-161B-0A51-26B2-62DB9024E0BB}"/>
              </a:ext>
            </a:extLst>
          </p:cNvPr>
          <p:cNvSpPr txBox="1">
            <a:spLocks/>
          </p:cNvSpPr>
          <p:nvPr/>
        </p:nvSpPr>
        <p:spPr>
          <a:xfrm>
            <a:off x="5125454" y="2738849"/>
            <a:ext cx="4485272" cy="4423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٣- تفعيل البرنامج داخل المدرسة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F6283C20-46E0-FDD2-78A7-93C73A717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315" y="2713648"/>
            <a:ext cx="3368841" cy="46757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ar-SA" sz="2000" dirty="0">
                <a:latin typeface="ae_AlMohanad" panose="02060603050605020204" pitchFamily="18" charset="-78"/>
                <a:cs typeface="+mj-cs"/>
              </a:rPr>
              <a:t>من ٤ – ١٠ أكتوبر</a:t>
            </a:r>
            <a:endParaRPr kumimoji="0" lang="ar-SA" alt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e_AlMohanad" panose="02060603050605020204" pitchFamily="18" charset="-78"/>
              <a:cs typeface="+mj-cs"/>
            </a:endParaRPr>
          </a:p>
        </p:txBody>
      </p:sp>
      <p:sp>
        <p:nvSpPr>
          <p:cNvPr id="11" name="عنوان 1">
            <a:extLst>
              <a:ext uri="{FF2B5EF4-FFF2-40B4-BE49-F238E27FC236}">
                <a16:creationId xmlns:a16="http://schemas.microsoft.com/office/drawing/2014/main" id="{79ED0810-CD9D-37F5-7344-DFB2407A6F6E}"/>
              </a:ext>
            </a:extLst>
          </p:cNvPr>
          <p:cNvSpPr txBox="1">
            <a:spLocks/>
          </p:cNvSpPr>
          <p:nvPr/>
        </p:nvSpPr>
        <p:spPr>
          <a:xfrm>
            <a:off x="5125454" y="3552985"/>
            <a:ext cx="4485272" cy="7302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٤- إرسال مشاركات الطلاب /الطالبات المميزة لإدارة نشاط الطلاب والطالبات</a:t>
            </a: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01FD7C35-94DD-9E00-EC1A-DC9295F98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314" y="3676779"/>
            <a:ext cx="3368841" cy="46757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ar-SA" altLang="ar-SA" sz="2000" dirty="0">
                <a:latin typeface="ae_AlMohanad" panose="02060603050605020204" pitchFamily="18" charset="-78"/>
                <a:cs typeface="+mj-cs"/>
              </a:rPr>
              <a:t>حد أقصى ٢٠ / ١٠ / ٢٠٢٢</a:t>
            </a:r>
            <a:endParaRPr kumimoji="0" lang="ar-SA" alt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e_AlMohanad" panose="02060603050605020204" pitchFamily="18" charset="-78"/>
              <a:cs typeface="+mj-cs"/>
            </a:endParaRPr>
          </a:p>
        </p:txBody>
      </p:sp>
      <p:sp>
        <p:nvSpPr>
          <p:cNvPr id="13" name="عنوان 1">
            <a:extLst>
              <a:ext uri="{FF2B5EF4-FFF2-40B4-BE49-F238E27FC236}">
                <a16:creationId xmlns:a16="http://schemas.microsoft.com/office/drawing/2014/main" id="{F6D44052-42EE-D60F-8CFB-13790C182710}"/>
              </a:ext>
            </a:extLst>
          </p:cNvPr>
          <p:cNvSpPr txBox="1">
            <a:spLocks/>
          </p:cNvSpPr>
          <p:nvPr/>
        </p:nvSpPr>
        <p:spPr>
          <a:xfrm>
            <a:off x="5125454" y="4655005"/>
            <a:ext cx="4485272" cy="7302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٤- ترفع المدرسة مشاركتها على رابط إدارة نشاط الطلاب والطالبات  </a:t>
            </a:r>
          </a:p>
        </p:txBody>
      </p:sp>
      <p:sp>
        <p:nvSpPr>
          <p:cNvPr id="14" name="AutoShape 2">
            <a:extLst>
              <a:ext uri="{FF2B5EF4-FFF2-40B4-BE49-F238E27FC236}">
                <a16:creationId xmlns:a16="http://schemas.microsoft.com/office/drawing/2014/main" id="{8D9289E3-4387-6032-1E06-B4D5E6381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314" y="4778799"/>
            <a:ext cx="3368841" cy="46757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ar-SA" altLang="ar-SA" sz="2000" dirty="0">
                <a:latin typeface="ae_AlMohanad" panose="02060603050605020204" pitchFamily="18" charset="-78"/>
                <a:cs typeface="+mj-cs"/>
              </a:rPr>
              <a:t>حد أقصى ٢٠ / ١٠ / ٢٠٢٢</a:t>
            </a:r>
            <a:endParaRPr kumimoji="0" lang="ar-SA" altLang="ar-S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e_AlMohanad" panose="02060603050605020204" pitchFamily="18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9623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>
            <a:off x="1471897" y="3605683"/>
            <a:ext cx="7766936" cy="1259394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/>
            <a:endParaRPr lang="ar-SA" sz="5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71897" y="3006095"/>
            <a:ext cx="8095129" cy="49244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200" b="1" i="0" u="none" strike="noStrike" normalizeH="0" baseline="0" dirty="0">
                <a:ln/>
                <a:solidFill>
                  <a:schemeClr val="bg1"/>
                </a:solidFill>
                <a:latin typeface="Arial" panose="020B0604020202020204" pitchFamily="34" charset="0"/>
              </a:rPr>
              <a:t>الأستاذة / منيرة تراحيب العتيبي</a:t>
            </a:r>
          </a:p>
        </p:txBody>
      </p:sp>
      <p:sp>
        <p:nvSpPr>
          <p:cNvPr id="7" name="عنوان 1">
            <a:extLst>
              <a:ext uri="{FF2B5EF4-FFF2-40B4-BE49-F238E27FC236}">
                <a16:creationId xmlns:a16="http://schemas.microsoft.com/office/drawing/2014/main" id="{DC731820-82FA-41D3-2772-A71826FBD7DA}"/>
              </a:ext>
            </a:extLst>
          </p:cNvPr>
          <p:cNvSpPr txBox="1">
            <a:spLocks/>
          </p:cNvSpPr>
          <p:nvPr/>
        </p:nvSpPr>
        <p:spPr>
          <a:xfrm>
            <a:off x="1635993" y="1987856"/>
            <a:ext cx="7766936" cy="791728"/>
          </a:xfrm>
          <a:prstGeom prst="rect">
            <a:avLst/>
          </a:prstGeom>
        </p:spPr>
        <p:txBody>
          <a:bodyPr/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cs typeface="KufiStandardGK" pitchFamily="2" charset="-78"/>
              </a:rPr>
              <a:t>نقاط مهمة مع </a:t>
            </a:r>
          </a:p>
        </p:txBody>
      </p:sp>
    </p:spTree>
    <p:extLst>
      <p:ext uri="{BB962C8B-B14F-4D97-AF65-F5344CB8AC3E}">
        <p14:creationId xmlns:p14="http://schemas.microsoft.com/office/powerpoint/2010/main" val="417035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677334" y="221704"/>
            <a:ext cx="8596668" cy="6740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أخطاء شائعة </a:t>
            </a: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6301628" y="945860"/>
            <a:ext cx="2792518" cy="4423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اولا : لغة إدخال البيانات</a:t>
            </a: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677334" y="974393"/>
            <a:ext cx="5467971" cy="4337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بيانات غير مفهومة بسبب الإدخال باللغة العربية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1907" t="22979" r="34429" b="35661"/>
          <a:stretch/>
        </p:blipFill>
        <p:spPr>
          <a:xfrm>
            <a:off x="266788" y="1705581"/>
            <a:ext cx="11325768" cy="398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3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677334" y="138625"/>
            <a:ext cx="8596668" cy="6740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تابع .. أخطاء شائعة </a:t>
            </a: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6481484" y="965774"/>
            <a:ext cx="2792518" cy="4423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ثانياً : بيانات ناقصة</a:t>
            </a: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677334" y="974393"/>
            <a:ext cx="5467971" cy="4337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بيانات مهمة وغير موجودة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8213" t="23530" r="25578" b="60156"/>
          <a:stretch/>
        </p:blipFill>
        <p:spPr>
          <a:xfrm>
            <a:off x="677334" y="1592637"/>
            <a:ext cx="8614584" cy="11934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عنوان 1"/>
          <p:cNvSpPr txBox="1">
            <a:spLocks/>
          </p:cNvSpPr>
          <p:nvPr/>
        </p:nvSpPr>
        <p:spPr>
          <a:xfrm>
            <a:off x="6481484" y="2970553"/>
            <a:ext cx="2792518" cy="4423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ثالثاً: مدارس مكررة</a:t>
            </a: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677334" y="2979172"/>
            <a:ext cx="5467971" cy="4337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تسجل المدرسة اكثر من مرة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/>
          <a:srcRect l="28843" t="61328" r="4502" b="33008"/>
          <a:stretch/>
        </p:blipFill>
        <p:spPr>
          <a:xfrm>
            <a:off x="677334" y="3606035"/>
            <a:ext cx="8672513" cy="4143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عنوان 1"/>
          <p:cNvSpPr txBox="1">
            <a:spLocks/>
          </p:cNvSpPr>
          <p:nvPr/>
        </p:nvSpPr>
        <p:spPr>
          <a:xfrm>
            <a:off x="6481484" y="4213483"/>
            <a:ext cx="2792518" cy="4423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رابعاً : عدم الجدية </a:t>
            </a:r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677334" y="4222102"/>
            <a:ext cx="5467971" cy="4337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بعض المعلومات لا تحتاج لتغيير أو تعديل بسيط</a:t>
            </a: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4"/>
          <a:srcRect l="1610" t="74023" r="26781" b="15993"/>
          <a:stretch/>
        </p:blipFill>
        <p:spPr>
          <a:xfrm>
            <a:off x="677334" y="4840346"/>
            <a:ext cx="8672513" cy="7303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869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9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677334" y="138625"/>
            <a:ext cx="8596668" cy="6740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تابع .. أخطاء شائعة </a:t>
            </a: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6481484" y="965774"/>
            <a:ext cx="2792518" cy="4423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ثانياً : بيانات خطيرة</a:t>
            </a: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677334" y="974393"/>
            <a:ext cx="5467971" cy="4337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أرقام جوالات غير صحيحة</a:t>
            </a: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2675965" y="1785746"/>
            <a:ext cx="5562614" cy="44237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1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تم تسجيل بيانات مدرسة باسم / إيميل طالبة</a:t>
            </a: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6557329" y="2681873"/>
            <a:ext cx="2792518" cy="4423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هذي جزء من كل ..</a:t>
            </a:r>
          </a:p>
        </p:txBody>
      </p:sp>
    </p:spTree>
    <p:extLst>
      <p:ext uri="{BB962C8B-B14F-4D97-AF65-F5344CB8AC3E}">
        <p14:creationId xmlns:p14="http://schemas.microsoft.com/office/powerpoint/2010/main" val="32467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58A0A2F8-1F7A-02D3-2026-ECE47FEEFB56}"/>
              </a:ext>
            </a:extLst>
          </p:cNvPr>
          <p:cNvSpPr txBox="1">
            <a:spLocks/>
          </p:cNvSpPr>
          <p:nvPr/>
        </p:nvSpPr>
        <p:spPr>
          <a:xfrm>
            <a:off x="2208656" y="337868"/>
            <a:ext cx="6867330" cy="6366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iro" pitchFamily="2" charset="-78"/>
                <a:cs typeface="Cairo" pitchFamily="2" charset="-78"/>
              </a:rPr>
              <a:t>وشكراً لحسن استماعكم</a:t>
            </a:r>
          </a:p>
        </p:txBody>
      </p:sp>
      <p:sp>
        <p:nvSpPr>
          <p:cNvPr id="2" name="عنوان فرعي 13">
            <a:extLst>
              <a:ext uri="{FF2B5EF4-FFF2-40B4-BE49-F238E27FC236}">
                <a16:creationId xmlns:a16="http://schemas.microsoft.com/office/drawing/2014/main" id="{7C0AE267-5B52-D1EA-311B-2843A70EBD69}"/>
              </a:ext>
            </a:extLst>
          </p:cNvPr>
          <p:cNvSpPr txBox="1">
            <a:spLocks/>
          </p:cNvSpPr>
          <p:nvPr/>
        </p:nvSpPr>
        <p:spPr>
          <a:xfrm>
            <a:off x="5273227" y="4446531"/>
            <a:ext cx="5747000" cy="10968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>
                <a:solidFill>
                  <a:schemeClr val="bg1"/>
                </a:solidFill>
              </a:rPr>
              <a:t>تقديم</a:t>
            </a:r>
          </a:p>
          <a:p>
            <a:pPr algn="ctr"/>
            <a:r>
              <a:rPr lang="ar-SA">
                <a:solidFill>
                  <a:schemeClr val="bg1"/>
                </a:solidFill>
              </a:rPr>
              <a:t>أ. عمر بن سالم الجهني</a:t>
            </a:r>
          </a:p>
          <a:p>
            <a:pPr algn="ctr"/>
            <a:r>
              <a:rPr lang="ar-SA">
                <a:solidFill>
                  <a:schemeClr val="bg1"/>
                </a:solidFill>
              </a:rPr>
              <a:t>رئيس قسم النشاط العلمي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عنوان فرعي 13">
            <a:extLst>
              <a:ext uri="{FF2B5EF4-FFF2-40B4-BE49-F238E27FC236}">
                <a16:creationId xmlns:a16="http://schemas.microsoft.com/office/drawing/2014/main" id="{51A8E3A4-AEC7-A09B-C99A-D9DFD14462C3}"/>
              </a:ext>
            </a:extLst>
          </p:cNvPr>
          <p:cNvSpPr txBox="1">
            <a:spLocks/>
          </p:cNvSpPr>
          <p:nvPr/>
        </p:nvSpPr>
        <p:spPr>
          <a:xfrm>
            <a:off x="653503" y="4446531"/>
            <a:ext cx="5747000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dirty="0">
                <a:solidFill>
                  <a:schemeClr val="bg1"/>
                </a:solidFill>
              </a:rPr>
              <a:t>تقديم</a:t>
            </a:r>
          </a:p>
          <a:p>
            <a:pPr algn="ctr"/>
            <a:r>
              <a:rPr lang="ar-SA" dirty="0" err="1">
                <a:solidFill>
                  <a:schemeClr val="bg1"/>
                </a:solidFill>
              </a:rPr>
              <a:t>أ</a:t>
            </a:r>
            <a:r>
              <a:rPr lang="ar-SA" dirty="0">
                <a:solidFill>
                  <a:schemeClr val="bg1"/>
                </a:solidFill>
              </a:rPr>
              <a:t>. منيرة تراحيب العتيبي</a:t>
            </a:r>
          </a:p>
          <a:p>
            <a:pPr algn="ctr"/>
            <a:r>
              <a:rPr lang="ar-SA" dirty="0">
                <a:solidFill>
                  <a:schemeClr val="bg1"/>
                </a:solidFill>
              </a:rPr>
              <a:t>مشرفة النشاط العلمي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QR Code">
            <a:extLst>
              <a:ext uri="{FF2B5EF4-FFF2-40B4-BE49-F238E27FC236}">
                <a16:creationId xmlns:a16="http://schemas.microsoft.com/office/drawing/2014/main" id="{8EE89BE7-AD4F-0F10-00C1-78A7C82E9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321" y="1143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عنوان 1">
            <a:extLst>
              <a:ext uri="{FF2B5EF4-FFF2-40B4-BE49-F238E27FC236}">
                <a16:creationId xmlns:a16="http://schemas.microsoft.com/office/drawing/2014/main" id="{259194BC-8D1C-EFAB-1C27-1BF635B37A77}"/>
              </a:ext>
            </a:extLst>
          </p:cNvPr>
          <p:cNvSpPr txBox="1">
            <a:spLocks/>
          </p:cNvSpPr>
          <p:nvPr/>
        </p:nvSpPr>
        <p:spPr>
          <a:xfrm>
            <a:off x="2208656" y="3627284"/>
            <a:ext cx="6867330" cy="6366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iro" pitchFamily="2" charset="-78"/>
                <a:cs typeface="Cairo" pitchFamily="2" charset="-78"/>
              </a:rPr>
              <a:t>رابط الحضور</a:t>
            </a:r>
          </a:p>
        </p:txBody>
      </p:sp>
    </p:spTree>
    <p:extLst>
      <p:ext uri="{BB962C8B-B14F-4D97-AF65-F5344CB8AC3E}">
        <p14:creationId xmlns:p14="http://schemas.microsoft.com/office/powerpoint/2010/main" val="298622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>
            <a:off x="1471897" y="3605683"/>
            <a:ext cx="7766936" cy="1259394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/>
            <a:endParaRPr lang="ar-SA" sz="5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71897" y="1156368"/>
            <a:ext cx="8095129" cy="98488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200" b="1" i="0" u="none" strike="noStrike" normalizeH="0" baseline="0" dirty="0">
                <a:ln/>
                <a:solidFill>
                  <a:schemeClr val="bg1"/>
                </a:solidFill>
                <a:latin typeface="Arial" panose="020B0604020202020204" pitchFamily="34" charset="0"/>
              </a:rPr>
              <a:t>الاستدامة والفضاء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" sz="3200" dirty="0"/>
              <a:t>space and sustainability</a:t>
            </a:r>
            <a:endParaRPr kumimoji="0" lang="ar-SA" altLang="ar-SA" sz="3200" b="1" i="0" u="none" strike="noStrike" normalizeH="0" baseline="0" dirty="0">
              <a:ln/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عنوان 1">
            <a:extLst>
              <a:ext uri="{FF2B5EF4-FFF2-40B4-BE49-F238E27FC236}">
                <a16:creationId xmlns:a16="http://schemas.microsoft.com/office/drawing/2014/main" id="{DC731820-82FA-41D3-2772-A71826FBD7DA}"/>
              </a:ext>
            </a:extLst>
          </p:cNvPr>
          <p:cNvSpPr txBox="1">
            <a:spLocks/>
          </p:cNvSpPr>
          <p:nvPr/>
        </p:nvSpPr>
        <p:spPr>
          <a:xfrm>
            <a:off x="1471897" y="411719"/>
            <a:ext cx="7766936" cy="791728"/>
          </a:xfrm>
          <a:prstGeom prst="rect">
            <a:avLst/>
          </a:prstGeom>
        </p:spPr>
        <p:txBody>
          <a:bodyPr/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cs typeface="KufiStandardGK" pitchFamily="2" charset="-78"/>
              </a:rPr>
              <a:t>شعار أسبوع الفضاء العالمي ٢٠٢٢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7566DEB-1B43-4B35-59D0-B6843060A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230" y="2447315"/>
            <a:ext cx="7510461" cy="250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57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05A521A6-F8AA-4A25-D98E-6D5A0BD92D5B}"/>
              </a:ext>
            </a:extLst>
          </p:cNvPr>
          <p:cNvSpPr txBox="1">
            <a:spLocks/>
          </p:cNvSpPr>
          <p:nvPr/>
        </p:nvSpPr>
        <p:spPr>
          <a:xfrm>
            <a:off x="1020234" y="3315799"/>
            <a:ext cx="8596668" cy="6740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https://</a:t>
            </a:r>
            <a:r>
              <a:rPr lang="en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www.worldspaceweek.org</a:t>
            </a:r>
            <a:r>
              <a:rPr lang="e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endParaRPr lang="ar-SA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F70FCC7-6CD3-BB3E-F8FD-9761403E99CA}"/>
              </a:ext>
            </a:extLst>
          </p:cNvPr>
          <p:cNvSpPr/>
          <p:nvPr/>
        </p:nvSpPr>
        <p:spPr>
          <a:xfrm>
            <a:off x="1471613" y="843677"/>
            <a:ext cx="7915275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أولاً : تسجيل المدرسة في موقع أسبوع الفضاء </a:t>
            </a:r>
          </a:p>
        </p:txBody>
      </p:sp>
    </p:spTree>
    <p:extLst>
      <p:ext uri="{BB962C8B-B14F-4D97-AF65-F5344CB8AC3E}">
        <p14:creationId xmlns:p14="http://schemas.microsoft.com/office/powerpoint/2010/main" val="104437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34584" y="448773"/>
            <a:ext cx="8596668" cy="67407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١- في حالة تسجيل المدرسة سابقاً</a:t>
            </a:r>
          </a:p>
        </p:txBody>
      </p:sp>
      <p:pic>
        <p:nvPicPr>
          <p:cNvPr id="6" name="صورة 5" descr="صورة تحتوي على نص, إلكترونيات, عرض, لقطة شاشة&#10;&#10;تم إنشاء الوصف تلقائياً">
            <a:extLst>
              <a:ext uri="{FF2B5EF4-FFF2-40B4-BE49-F238E27FC236}">
                <a16:creationId xmlns:a16="http://schemas.microsoft.com/office/drawing/2014/main" id="{AE19E4A3-9F39-BAE5-F00A-1F7F7086D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06" y="1378725"/>
            <a:ext cx="10924271" cy="4822050"/>
          </a:xfrm>
          <a:prstGeom prst="rect">
            <a:avLst/>
          </a:prstGeom>
        </p:spPr>
      </p:pic>
      <p:sp>
        <p:nvSpPr>
          <p:cNvPr id="7" name="عنوان 1">
            <a:extLst>
              <a:ext uri="{FF2B5EF4-FFF2-40B4-BE49-F238E27FC236}">
                <a16:creationId xmlns:a16="http://schemas.microsoft.com/office/drawing/2014/main" id="{9C7B55B9-31D5-E1FE-C401-37937D5A5D7E}"/>
              </a:ext>
            </a:extLst>
          </p:cNvPr>
          <p:cNvSpPr txBox="1">
            <a:spLocks/>
          </p:cNvSpPr>
          <p:nvPr/>
        </p:nvSpPr>
        <p:spPr>
          <a:xfrm>
            <a:off x="7688355" y="2034648"/>
            <a:ext cx="3384190" cy="4337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الدخول على أيقونك 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log in</a:t>
            </a:r>
            <a:endParaRPr lang="ar-SA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دائرة مجوفة 7">
            <a:extLst>
              <a:ext uri="{FF2B5EF4-FFF2-40B4-BE49-F238E27FC236}">
                <a16:creationId xmlns:a16="http://schemas.microsoft.com/office/drawing/2014/main" id="{D556EE9C-470C-381B-3FBF-A31A38B13443}"/>
              </a:ext>
            </a:extLst>
          </p:cNvPr>
          <p:cNvSpPr/>
          <p:nvPr/>
        </p:nvSpPr>
        <p:spPr>
          <a:xfrm>
            <a:off x="9886950" y="1321573"/>
            <a:ext cx="614363" cy="674077"/>
          </a:xfrm>
          <a:prstGeom prst="donut">
            <a:avLst>
              <a:gd name="adj" fmla="val 9637"/>
            </a:avLst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15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34584" y="448773"/>
            <a:ext cx="8596668" cy="67407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١- في حالة تسجيل المدرسة سابقاً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F3E5868-DC3E-B20C-8AE7-5D60A8B01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68" y="1362075"/>
            <a:ext cx="1013222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8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34584" y="448773"/>
            <a:ext cx="8596668" cy="67407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٢- في حالة التسجيل جديد</a:t>
            </a:r>
          </a:p>
        </p:txBody>
      </p:sp>
      <p:pic>
        <p:nvPicPr>
          <p:cNvPr id="7" name="صورة 6" descr="صورة تحتوي على نص, شاشة عرض, لقطة شاشة, إلكترونيات&#10;&#10;تم إنشاء الوصف تلقائياً">
            <a:extLst>
              <a:ext uri="{FF2B5EF4-FFF2-40B4-BE49-F238E27FC236}">
                <a16:creationId xmlns:a16="http://schemas.microsoft.com/office/drawing/2014/main" id="{6C7B09DA-8C09-17E2-44DD-7760D9167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2" t="16160" r="3294" b="17955"/>
          <a:stretch/>
        </p:blipFill>
        <p:spPr>
          <a:xfrm>
            <a:off x="528638" y="1243013"/>
            <a:ext cx="10844211" cy="4543424"/>
          </a:xfrm>
          <a:prstGeom prst="rect">
            <a:avLst/>
          </a:prstGeom>
        </p:spPr>
      </p:pic>
      <p:sp>
        <p:nvSpPr>
          <p:cNvPr id="8" name="دائرة مجوفة 7">
            <a:extLst>
              <a:ext uri="{FF2B5EF4-FFF2-40B4-BE49-F238E27FC236}">
                <a16:creationId xmlns:a16="http://schemas.microsoft.com/office/drawing/2014/main" id="{8174FF60-11E2-CA4B-529A-BE68D669857A}"/>
              </a:ext>
            </a:extLst>
          </p:cNvPr>
          <p:cNvSpPr/>
          <p:nvPr/>
        </p:nvSpPr>
        <p:spPr>
          <a:xfrm>
            <a:off x="10335946" y="1194290"/>
            <a:ext cx="765441" cy="674077"/>
          </a:xfrm>
          <a:prstGeom prst="donut">
            <a:avLst>
              <a:gd name="adj" fmla="val 9637"/>
            </a:avLst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endParaRPr lang="ar-SA">
              <a:solidFill>
                <a:schemeClr val="tx1"/>
              </a:solidFill>
            </a:endParaRPr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047A4B8B-6966-971C-C631-4D4B95E728A4}"/>
              </a:ext>
            </a:extLst>
          </p:cNvPr>
          <p:cNvSpPr txBox="1">
            <a:spLocks/>
          </p:cNvSpPr>
          <p:nvPr/>
        </p:nvSpPr>
        <p:spPr>
          <a:xfrm>
            <a:off x="7688355" y="2034648"/>
            <a:ext cx="3384190" cy="4337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الدخول على أيقونك 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Sign in</a:t>
            </a:r>
            <a:endParaRPr lang="ar-SA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عنوان 1">
            <a:extLst>
              <a:ext uri="{FF2B5EF4-FFF2-40B4-BE49-F238E27FC236}">
                <a16:creationId xmlns:a16="http://schemas.microsoft.com/office/drawing/2014/main" id="{345E6970-5A99-96EB-6639-5CE9E55F5AA4}"/>
              </a:ext>
            </a:extLst>
          </p:cNvPr>
          <p:cNvSpPr txBox="1">
            <a:spLocks/>
          </p:cNvSpPr>
          <p:nvPr/>
        </p:nvSpPr>
        <p:spPr>
          <a:xfrm>
            <a:off x="1914525" y="2587098"/>
            <a:ext cx="1743074" cy="4337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اسم المدرسة</a:t>
            </a:r>
          </a:p>
        </p:txBody>
      </p:sp>
      <p:sp>
        <p:nvSpPr>
          <p:cNvPr id="11" name="عنوان 1">
            <a:extLst>
              <a:ext uri="{FF2B5EF4-FFF2-40B4-BE49-F238E27FC236}">
                <a16:creationId xmlns:a16="http://schemas.microsoft.com/office/drawing/2014/main" id="{F6355D53-4319-B039-A66C-0F1F6FAAEA48}"/>
              </a:ext>
            </a:extLst>
          </p:cNvPr>
          <p:cNvSpPr txBox="1">
            <a:spLocks/>
          </p:cNvSpPr>
          <p:nvPr/>
        </p:nvSpPr>
        <p:spPr>
          <a:xfrm>
            <a:off x="8024813" y="2577900"/>
            <a:ext cx="1743074" cy="4337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المرحلة</a:t>
            </a:r>
          </a:p>
        </p:txBody>
      </p:sp>
      <p:sp>
        <p:nvSpPr>
          <p:cNvPr id="12" name="عنوان 1">
            <a:extLst>
              <a:ext uri="{FF2B5EF4-FFF2-40B4-BE49-F238E27FC236}">
                <a16:creationId xmlns:a16="http://schemas.microsoft.com/office/drawing/2014/main" id="{8A3646BD-1CB6-9618-7977-8DDEA6629DC4}"/>
              </a:ext>
            </a:extLst>
          </p:cNvPr>
          <p:cNvSpPr txBox="1">
            <a:spLocks/>
          </p:cNvSpPr>
          <p:nvPr/>
        </p:nvSpPr>
        <p:spPr>
          <a:xfrm>
            <a:off x="1914525" y="3106864"/>
            <a:ext cx="1743074" cy="4337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الإيميل</a:t>
            </a:r>
          </a:p>
        </p:txBody>
      </p:sp>
      <p:sp>
        <p:nvSpPr>
          <p:cNvPr id="13" name="عنوان 1">
            <a:extLst>
              <a:ext uri="{FF2B5EF4-FFF2-40B4-BE49-F238E27FC236}">
                <a16:creationId xmlns:a16="http://schemas.microsoft.com/office/drawing/2014/main" id="{76798066-9FAC-B8F6-9F39-73E560E6B1A1}"/>
              </a:ext>
            </a:extLst>
          </p:cNvPr>
          <p:cNvSpPr txBox="1">
            <a:spLocks/>
          </p:cNvSpPr>
          <p:nvPr/>
        </p:nvSpPr>
        <p:spPr>
          <a:xfrm>
            <a:off x="8024813" y="3113681"/>
            <a:ext cx="1743074" cy="4337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الموقع</a:t>
            </a:r>
          </a:p>
        </p:txBody>
      </p:sp>
      <p:sp>
        <p:nvSpPr>
          <p:cNvPr id="14" name="عنوان 1">
            <a:extLst>
              <a:ext uri="{FF2B5EF4-FFF2-40B4-BE49-F238E27FC236}">
                <a16:creationId xmlns:a16="http://schemas.microsoft.com/office/drawing/2014/main" id="{F8FF57BD-B06F-12A4-11D9-4C33206D5244}"/>
              </a:ext>
            </a:extLst>
          </p:cNvPr>
          <p:cNvSpPr txBox="1">
            <a:spLocks/>
          </p:cNvSpPr>
          <p:nvPr/>
        </p:nvSpPr>
        <p:spPr>
          <a:xfrm>
            <a:off x="1914525" y="3640918"/>
            <a:ext cx="1743074" cy="4337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الدولة</a:t>
            </a:r>
          </a:p>
        </p:txBody>
      </p:sp>
      <p:sp>
        <p:nvSpPr>
          <p:cNvPr id="15" name="عنوان 1">
            <a:extLst>
              <a:ext uri="{FF2B5EF4-FFF2-40B4-BE49-F238E27FC236}">
                <a16:creationId xmlns:a16="http://schemas.microsoft.com/office/drawing/2014/main" id="{36C35A5D-6539-C7B6-80C8-316FD3AB1E3C}"/>
              </a:ext>
            </a:extLst>
          </p:cNvPr>
          <p:cNvSpPr txBox="1">
            <a:spLocks/>
          </p:cNvSpPr>
          <p:nvPr/>
        </p:nvSpPr>
        <p:spPr>
          <a:xfrm>
            <a:off x="8024813" y="3606292"/>
            <a:ext cx="1743074" cy="4337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المنطقة</a:t>
            </a:r>
          </a:p>
        </p:txBody>
      </p:sp>
      <p:sp>
        <p:nvSpPr>
          <p:cNvPr id="16" name="عنوان 1">
            <a:extLst>
              <a:ext uri="{FF2B5EF4-FFF2-40B4-BE49-F238E27FC236}">
                <a16:creationId xmlns:a16="http://schemas.microsoft.com/office/drawing/2014/main" id="{4711375D-E5B4-C468-960E-B82C526570AD}"/>
              </a:ext>
            </a:extLst>
          </p:cNvPr>
          <p:cNvSpPr txBox="1">
            <a:spLocks/>
          </p:cNvSpPr>
          <p:nvPr/>
        </p:nvSpPr>
        <p:spPr>
          <a:xfrm>
            <a:off x="1271588" y="4148060"/>
            <a:ext cx="2386011" cy="4337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المدينة / المحافظة</a:t>
            </a:r>
          </a:p>
        </p:txBody>
      </p:sp>
      <p:sp>
        <p:nvSpPr>
          <p:cNvPr id="17" name="عنوان 1">
            <a:extLst>
              <a:ext uri="{FF2B5EF4-FFF2-40B4-BE49-F238E27FC236}">
                <a16:creationId xmlns:a16="http://schemas.microsoft.com/office/drawing/2014/main" id="{66D03A37-4194-9778-C0F0-3D4CD6927038}"/>
              </a:ext>
            </a:extLst>
          </p:cNvPr>
          <p:cNvSpPr txBox="1">
            <a:spLocks/>
          </p:cNvSpPr>
          <p:nvPr/>
        </p:nvSpPr>
        <p:spPr>
          <a:xfrm>
            <a:off x="8024813" y="4131556"/>
            <a:ext cx="2386011" cy="4337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الرمز البريدي</a:t>
            </a:r>
          </a:p>
        </p:txBody>
      </p:sp>
      <p:sp>
        <p:nvSpPr>
          <p:cNvPr id="3" name="سهم للأسفل 2">
            <a:extLst>
              <a:ext uri="{FF2B5EF4-FFF2-40B4-BE49-F238E27FC236}">
                <a16:creationId xmlns:a16="http://schemas.microsoft.com/office/drawing/2014/main" id="{45168890-AB8C-3AA3-B0C0-C8EA5A7B1557}"/>
              </a:ext>
            </a:extLst>
          </p:cNvPr>
          <p:cNvSpPr/>
          <p:nvPr/>
        </p:nvSpPr>
        <p:spPr>
          <a:xfrm>
            <a:off x="8771021" y="4788568"/>
            <a:ext cx="996866" cy="854243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endParaRPr lang="ar-SA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500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34584" y="448773"/>
            <a:ext cx="8596668" cy="67407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الرمز البريدي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0CE9A86-19D2-50EA-823E-567540F40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584" y="1383487"/>
            <a:ext cx="8412342" cy="332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9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05A521A6-F8AA-4A25-D98E-6D5A0BD92D5B}"/>
              </a:ext>
            </a:extLst>
          </p:cNvPr>
          <p:cNvSpPr txBox="1">
            <a:spLocks/>
          </p:cNvSpPr>
          <p:nvPr/>
        </p:nvSpPr>
        <p:spPr>
          <a:xfrm>
            <a:off x="1020233" y="3315799"/>
            <a:ext cx="9481079" cy="6740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https://</a:t>
            </a:r>
            <a:r>
              <a:rPr lang="en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www.worldspaceweek.org</a:t>
            </a:r>
            <a:r>
              <a:rPr lang="e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/events/add-event/</a:t>
            </a:r>
            <a:endParaRPr lang="ar-SA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F70FCC7-6CD3-BB3E-F8FD-9761403E99CA}"/>
              </a:ext>
            </a:extLst>
          </p:cNvPr>
          <p:cNvSpPr/>
          <p:nvPr/>
        </p:nvSpPr>
        <p:spPr>
          <a:xfrm>
            <a:off x="1471613" y="843677"/>
            <a:ext cx="7915275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ثانياً : تسجيل الحدث الخاص بالمدرسة</a:t>
            </a:r>
          </a:p>
        </p:txBody>
      </p:sp>
    </p:spTree>
    <p:extLst>
      <p:ext uri="{BB962C8B-B14F-4D97-AF65-F5344CB8AC3E}">
        <p14:creationId xmlns:p14="http://schemas.microsoft.com/office/powerpoint/2010/main" val="403709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واجهة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1449</TotalTime>
  <Words>963</Words>
  <Application>Microsoft Macintosh PowerPoint</Application>
  <PresentationFormat>شاشة عريضة</PresentationFormat>
  <Paragraphs>176</Paragraphs>
  <Slides>27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6" baseType="lpstr">
      <vt:lpstr>AA-GALAXY-Bold</vt:lpstr>
      <vt:lpstr>ae_AlMohanad</vt:lpstr>
      <vt:lpstr>Arial</vt:lpstr>
      <vt:lpstr>Cairo</vt:lpstr>
      <vt:lpstr>Calibri</vt:lpstr>
      <vt:lpstr>ProximaNova</vt:lpstr>
      <vt:lpstr>Trebuchet MS</vt:lpstr>
      <vt:lpstr>Wingdings 3</vt:lpstr>
      <vt:lpstr>واجهة</vt:lpstr>
      <vt:lpstr>أسبوع الفضاء العالمي</vt:lpstr>
      <vt:lpstr>عرض تقديمي في PowerPoint</vt:lpstr>
      <vt:lpstr>عرض تقديمي في PowerPoint</vt:lpstr>
      <vt:lpstr>عرض تقديمي في PowerPoint</vt:lpstr>
      <vt:lpstr>١- في حالة تسجيل المدرسة سابقاً</vt:lpstr>
      <vt:lpstr>١- في حالة تسجيل المدرسة سابقاً</vt:lpstr>
      <vt:lpstr>٢- في حالة التسجيل جديد</vt:lpstr>
      <vt:lpstr>الرمز البريدي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أسبوع الفضاء العالمي</dc:title>
  <dc:creator>star</dc:creator>
  <cp:lastModifiedBy>umar aljehany</cp:lastModifiedBy>
  <cp:revision>75</cp:revision>
  <dcterms:created xsi:type="dcterms:W3CDTF">2018-09-15T21:19:51Z</dcterms:created>
  <dcterms:modified xsi:type="dcterms:W3CDTF">2022-10-06T07:30:09Z</dcterms:modified>
</cp:coreProperties>
</file>